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notesSlides/notesSlide36.xml" ContentType="application/vnd.openxmlformats-officedocument.presentationml.notes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092" r:id="rId1"/>
  </p:sldMasterIdLst>
  <p:notesMasterIdLst>
    <p:notesMasterId r:id="rId38"/>
  </p:notesMasterIdLst>
  <p:sldIdLst>
    <p:sldId id="256" r:id="rId2"/>
    <p:sldId id="257" r:id="rId3"/>
    <p:sldId id="290" r:id="rId4"/>
    <p:sldId id="258" r:id="rId5"/>
    <p:sldId id="259" r:id="rId6"/>
    <p:sldId id="260" r:id="rId7"/>
    <p:sldId id="299" r:id="rId8"/>
    <p:sldId id="300" r:id="rId9"/>
    <p:sldId id="301" r:id="rId10"/>
    <p:sldId id="304" r:id="rId11"/>
    <p:sldId id="307" r:id="rId12"/>
    <p:sldId id="297" r:id="rId13"/>
    <p:sldId id="261" r:id="rId14"/>
    <p:sldId id="308" r:id="rId15"/>
    <p:sldId id="315" r:id="rId16"/>
    <p:sldId id="316" r:id="rId17"/>
    <p:sldId id="292" r:id="rId18"/>
    <p:sldId id="296" r:id="rId19"/>
    <p:sldId id="263" r:id="rId20"/>
    <p:sldId id="264" r:id="rId21"/>
    <p:sldId id="314" r:id="rId22"/>
    <p:sldId id="266" r:id="rId23"/>
    <p:sldId id="310" r:id="rId24"/>
    <p:sldId id="270" r:id="rId25"/>
    <p:sldId id="271" r:id="rId26"/>
    <p:sldId id="272" r:id="rId27"/>
    <p:sldId id="273" r:id="rId28"/>
    <p:sldId id="291" r:id="rId29"/>
    <p:sldId id="274" r:id="rId30"/>
    <p:sldId id="286" r:id="rId31"/>
    <p:sldId id="276" r:id="rId32"/>
    <p:sldId id="277" r:id="rId33"/>
    <p:sldId id="278" r:id="rId34"/>
    <p:sldId id="293" r:id="rId35"/>
    <p:sldId id="294" r:id="rId36"/>
    <p:sldId id="295"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showPr showNarration="1" useTimings="0">
    <p:browse/>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40" autoAdjust="0"/>
    <p:restoredTop sz="81963" autoAdjust="0"/>
  </p:normalViewPr>
  <p:slideViewPr>
    <p:cSldViewPr snapToGrid="0" snapToObjects="1">
      <p:cViewPr varScale="1">
        <p:scale>
          <a:sx n="69" d="100"/>
          <a:sy n="69" d="100"/>
        </p:scale>
        <p:origin x="-1376" y="-104"/>
      </p:cViewPr>
      <p:guideLst>
        <p:guide orient="horz" pos="2160"/>
        <p:guide pos="2880"/>
      </p:guideLst>
    </p:cSldViewPr>
  </p:slideViewPr>
  <p:outlineViewPr>
    <p:cViewPr>
      <p:scale>
        <a:sx n="33" d="100"/>
        <a:sy n="33" d="100"/>
      </p:scale>
      <p:origin x="0" y="545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3" d="100"/>
          <a:sy n="63" d="100"/>
        </p:scale>
        <p:origin x="-3688"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262591-FB6A-9145-A4DA-81BA970A941D}" type="datetimeFigureOut">
              <a:rPr lang="en-US" smtClean="0"/>
              <a:pPr/>
              <a:t>12/10/13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9A5A99-F273-8B4D-99F4-DABA13DA50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just want to mention that most of the work I’ll be presenting reflects collaborative work with my colleague, Anne </a:t>
            </a:r>
            <a:r>
              <a:rPr lang="en-US" baseline="0" dirty="0" err="1" smtClean="0"/>
              <a:t>Lobeck</a:t>
            </a:r>
            <a:r>
              <a:rPr lang="en-US" baseline="0" dirty="0" smtClean="0"/>
              <a:t>, so though I’m the one doing the talking here, you should direct all questions to her!</a:t>
            </a:r>
            <a:endParaRPr lang="en-US" dirty="0"/>
          </a:p>
        </p:txBody>
      </p:sp>
      <p:sp>
        <p:nvSpPr>
          <p:cNvPr id="4" name="Slide Number Placeholder 3"/>
          <p:cNvSpPr>
            <a:spLocks noGrp="1"/>
          </p:cNvSpPr>
          <p:nvPr>
            <p:ph type="sldNum" sz="quarter" idx="10"/>
          </p:nvPr>
        </p:nvSpPr>
        <p:spPr/>
        <p:txBody>
          <a:bodyPr/>
          <a:lstStyle/>
          <a:p>
            <a:fld id="{6C9A5A99-F273-8B4D-99F4-DABA13DA50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also use syntax in order to identify parts of speech. Here “</a:t>
            </a:r>
            <a:r>
              <a:rPr lang="en-US" baseline="0" dirty="0" err="1" smtClean="0"/>
              <a:t>greebies</a:t>
            </a:r>
            <a:r>
              <a:rPr lang="en-US" baseline="0" dirty="0" smtClean="0"/>
              <a:t>” is not a noun…</a:t>
            </a:r>
            <a:endParaRPr lang="en-US" dirty="0" smtClean="0"/>
          </a:p>
        </p:txBody>
      </p:sp>
      <p:sp>
        <p:nvSpPr>
          <p:cNvPr id="4" name="Slide Number Placeholder 3"/>
          <p:cNvSpPr>
            <a:spLocks noGrp="1"/>
          </p:cNvSpPr>
          <p:nvPr>
            <p:ph type="sldNum" sz="quarter" idx="10"/>
          </p:nvPr>
        </p:nvSpPr>
        <p:spPr/>
        <p:txBody>
          <a:bodyPr/>
          <a:lstStyle/>
          <a:p>
            <a:fld id="{6C9A5A99-F273-8B4D-99F4-DABA13DA50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6C9A5A99-F273-8B4D-99F4-DABA13DA505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9A5A99-F273-8B4D-99F4-DABA13DA505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 realize this chart is small – the details aren’t that important, except to see that it has Morphological and Syntactic Clues here</a:t>
            </a:r>
            <a:r>
              <a:rPr lang="en-US" baseline="0" dirty="0" smtClean="0"/>
              <a:t> at the top.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Chart</a:t>
            </a:r>
            <a:r>
              <a:rPr lang="en-US" baseline="0" dirty="0" smtClean="0"/>
              <a:t> created </a:t>
            </a:r>
            <a:r>
              <a:rPr lang="en-US" dirty="0" smtClean="0"/>
              <a:t>by high school teachers and students after working with Anne </a:t>
            </a:r>
            <a:r>
              <a:rPr lang="en-US" dirty="0" err="1" smtClean="0"/>
              <a:t>Lobeck</a:t>
            </a:r>
            <a:r>
              <a:rPr lang="en-US" dirty="0" smtClean="0"/>
              <a:t>,</a:t>
            </a:r>
            <a:r>
              <a:rPr lang="en-US" baseline="0" dirty="0" smtClean="0"/>
              <a:t> doing a similar “nonsense sentence” kind of activity.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kids themselves came up with the data, determining, for example, where nouns could occur syntactically. (Anne helped out later with some of the terminology, like “determiner” and “quantifier”), but the teacher and the students could immediately extend the method of inquiry and begin using it. </a:t>
            </a:r>
            <a:endParaRPr lang="en-US" dirty="0" smtClean="0"/>
          </a:p>
        </p:txBody>
      </p:sp>
      <p:sp>
        <p:nvSpPr>
          <p:cNvPr id="4" name="Slide Number Placeholder 3"/>
          <p:cNvSpPr>
            <a:spLocks noGrp="1"/>
          </p:cNvSpPr>
          <p:nvPr>
            <p:ph type="sldNum" sz="quarter" idx="10"/>
          </p:nvPr>
        </p:nvSpPr>
        <p:spPr/>
        <p:txBody>
          <a:bodyPr/>
          <a:lstStyle/>
          <a:p>
            <a:fld id="{6C9A5A99-F273-8B4D-99F4-DABA13DA505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using</a:t>
            </a:r>
            <a:r>
              <a:rPr lang="en-US" baseline="0" dirty="0" smtClean="0"/>
              <a:t> such an approach to discovering categories and forms, variations are dealt with as linguistic data to be analyzed and understood.</a:t>
            </a:r>
          </a:p>
        </p:txBody>
      </p:sp>
      <p:sp>
        <p:nvSpPr>
          <p:cNvPr id="4" name="Slide Number Placeholder 3"/>
          <p:cNvSpPr>
            <a:spLocks noGrp="1"/>
          </p:cNvSpPr>
          <p:nvPr>
            <p:ph type="sldNum" sz="quarter" idx="10"/>
          </p:nvPr>
        </p:nvSpPr>
        <p:spPr/>
        <p:txBody>
          <a:bodyPr/>
          <a:lstStyle/>
          <a:p>
            <a:fld id="{6C9A5A99-F273-8B4D-99F4-DABA13DA505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using</a:t>
            </a:r>
            <a:r>
              <a:rPr lang="en-US" baseline="0" dirty="0" smtClean="0"/>
              <a:t> such an approach to discovering categories and forms, variations are dealt with as linguistic data to be analyzed and understood.</a:t>
            </a:r>
          </a:p>
        </p:txBody>
      </p:sp>
      <p:sp>
        <p:nvSpPr>
          <p:cNvPr id="4" name="Slide Number Placeholder 3"/>
          <p:cNvSpPr>
            <a:spLocks noGrp="1"/>
          </p:cNvSpPr>
          <p:nvPr>
            <p:ph type="sldNum" sz="quarter" idx="10"/>
          </p:nvPr>
        </p:nvSpPr>
        <p:spPr/>
        <p:txBody>
          <a:bodyPr/>
          <a:lstStyle/>
          <a:p>
            <a:fld id="{6C9A5A99-F273-8B4D-99F4-DABA13DA505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using</a:t>
            </a:r>
            <a:r>
              <a:rPr lang="en-US" baseline="0" dirty="0" smtClean="0"/>
              <a:t> such an approach to discovering categories and forms, variations are dealt with as linguistic data to be analyzed and understood.</a:t>
            </a:r>
          </a:p>
          <a:p>
            <a:endParaRPr lang="en-US" baseline="0" dirty="0" smtClean="0"/>
          </a:p>
          <a:p>
            <a:r>
              <a:rPr lang="en-US" baseline="0" dirty="0" smtClean="0"/>
              <a:t>We can provide explanations about </a:t>
            </a:r>
            <a:r>
              <a:rPr lang="en-US" baseline="0" dirty="0" err="1" smtClean="0"/>
              <a:t>langague</a:t>
            </a:r>
            <a:r>
              <a:rPr lang="en-US" baseline="0" dirty="0" smtClean="0"/>
              <a:t> change that helps us understand how such variant forms come to be.</a:t>
            </a:r>
          </a:p>
        </p:txBody>
      </p:sp>
      <p:sp>
        <p:nvSpPr>
          <p:cNvPr id="4" name="Slide Number Placeholder 3"/>
          <p:cNvSpPr>
            <a:spLocks noGrp="1"/>
          </p:cNvSpPr>
          <p:nvPr>
            <p:ph type="sldNum" sz="quarter" idx="10"/>
          </p:nvPr>
        </p:nvSpPr>
        <p:spPr/>
        <p:txBody>
          <a:bodyPr/>
          <a:lstStyle/>
          <a:p>
            <a:fld id="{6C9A5A99-F273-8B4D-99F4-DABA13DA505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this is a side benefit of language data analysis, though an extremely important one. Grammar - and language more generally is not  simply “right” and “wrong”</a:t>
            </a:r>
            <a:endParaRPr lang="en-US" dirty="0"/>
          </a:p>
        </p:txBody>
      </p:sp>
      <p:sp>
        <p:nvSpPr>
          <p:cNvPr id="4" name="Slide Number Placeholder 3"/>
          <p:cNvSpPr>
            <a:spLocks noGrp="1"/>
          </p:cNvSpPr>
          <p:nvPr>
            <p:ph type="sldNum" sz="quarter" idx="10"/>
          </p:nvPr>
        </p:nvSpPr>
        <p:spPr/>
        <p:txBody>
          <a:bodyPr/>
          <a:lstStyle/>
          <a:p>
            <a:fld id="{6C9A5A99-F273-8B4D-99F4-DABA13DA505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A linguistic approach to lexical categories</a:t>
            </a:r>
            <a:r>
              <a:rPr lang="en-US" baseline="0" dirty="0" smtClean="0"/>
              <a:t> takes advantage of unconscious knowledge we have, then</a:t>
            </a:r>
            <a:r>
              <a:rPr lang="en-US" dirty="0" smtClean="0"/>
              <a:t> employs scientific methodology.</a:t>
            </a:r>
            <a:r>
              <a:rPr lang="en-US" baseline="0" dirty="0" smtClean="0"/>
              <a:t> In doing so, such an approach</a:t>
            </a:r>
            <a:endParaRPr lang="en-US" dirty="0" smtClean="0"/>
          </a:p>
        </p:txBody>
      </p:sp>
      <p:sp>
        <p:nvSpPr>
          <p:cNvPr id="4" name="Slide Number Placeholder 3"/>
          <p:cNvSpPr>
            <a:spLocks noGrp="1"/>
          </p:cNvSpPr>
          <p:nvPr>
            <p:ph type="sldNum" sz="quarter" idx="10"/>
          </p:nvPr>
        </p:nvSpPr>
        <p:spPr/>
        <p:txBody>
          <a:bodyPr/>
          <a:lstStyle/>
          <a:p>
            <a:fld id="{6C9A5A99-F273-8B4D-99F4-DABA13DA505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next example that I’ll walk us through is a bit more complicated,</a:t>
            </a:r>
            <a:r>
              <a:rPr lang="en-US" sz="1200" kern="1200" baseline="0" dirty="0" smtClean="0">
                <a:solidFill>
                  <a:schemeClr val="tx1"/>
                </a:solidFill>
                <a:latin typeface="+mn-lt"/>
                <a:ea typeface="+mn-ea"/>
                <a:cs typeface="+mn-cs"/>
              </a:rPr>
              <a:t> and demonstrates more clearly how scientific methodology is used in working with a typical high school English classroom concept – that of identifying subjects.</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C9A5A99-F273-8B4D-99F4-DABA13DA505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Both David Lightfoot and Wayne O’Neil have talked about some linguistic puzzles and how they can be investigated scientifically. However, it can be a daunting task to think about how to incorporate this more broadly into K-12 classrooms and to teachers.</a:t>
            </a:r>
          </a:p>
          <a:p>
            <a:endParaRPr lang="en-US" baseline="0" dirty="0" smtClean="0"/>
          </a:p>
          <a:p>
            <a:r>
              <a:rPr lang="en-US" baseline="0" dirty="0" smtClean="0"/>
              <a:t> </a:t>
            </a:r>
            <a:r>
              <a:rPr lang="en-US" dirty="0" smtClean="0"/>
              <a:t>I’m going to be discussing how</a:t>
            </a:r>
            <a:r>
              <a:rPr lang="en-US" baseline="0" dirty="0" smtClean="0"/>
              <a:t> K-12 teachers are able to model the scientific method in their classrooms, </a:t>
            </a:r>
            <a:r>
              <a:rPr lang="en-US" dirty="0" smtClean="0"/>
              <a:t>using language data.</a:t>
            </a:r>
            <a:r>
              <a:rPr lang="en-US" baseline="0" dirty="0" smtClean="0"/>
              <a:t>  In doing so, they are </a:t>
            </a:r>
            <a:r>
              <a:rPr lang="en-US" dirty="0" smtClean="0"/>
              <a:t>allowing the discovery of unconscious knowledge that underlies all speakers’ and signers’ language usage. So</a:t>
            </a:r>
            <a:r>
              <a:rPr lang="en-US" baseline="0" dirty="0" smtClean="0"/>
              <a:t> we think there’s real evidence that the study of linguistics improves </a:t>
            </a:r>
            <a:r>
              <a:rPr lang="en-US" dirty="0" smtClean="0"/>
              <a:t>teachers’ understanding and practice of scientific inquiry.</a:t>
            </a:r>
            <a:endParaRPr lang="en-US" dirty="0"/>
          </a:p>
        </p:txBody>
      </p:sp>
      <p:sp>
        <p:nvSpPr>
          <p:cNvPr id="4" name="Slide Number Placeholder 3"/>
          <p:cNvSpPr>
            <a:spLocks noGrp="1"/>
          </p:cNvSpPr>
          <p:nvPr>
            <p:ph type="sldNum" sz="quarter" idx="10"/>
          </p:nvPr>
        </p:nvSpPr>
        <p:spPr/>
        <p:txBody>
          <a:bodyPr/>
          <a:lstStyle/>
          <a:p>
            <a:fld id="{6C9A5A99-F273-8B4D-99F4-DABA13DA505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What we see here is that the auxiliary</a:t>
            </a:r>
            <a:r>
              <a:rPr lang="en-US" sz="1200" kern="1200" baseline="0" dirty="0" smtClean="0">
                <a:solidFill>
                  <a:schemeClr val="tx1"/>
                </a:solidFill>
                <a:latin typeface="+mn-lt"/>
                <a:ea typeface="+mn-ea"/>
                <a:cs typeface="+mn-cs"/>
              </a:rPr>
              <a:t> verb – will here – moves to precede the subject in a question. And it doesn’t just precede the noun, for example, as one might first hypothesize, and as this ungrammatical example shows.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Even when the subject is long, the auxiliary verb moves to precede that whole long subject. And even when the subject doesn’t mean anything, like “it” or “there” (!), the auxiliary verb moves around them.</a:t>
            </a: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What this exercise does is allow students/teachers to discover that when we form questions, we move the auxiliary</a:t>
            </a:r>
            <a:r>
              <a:rPr lang="en-US" baseline="0" dirty="0" smtClean="0"/>
              <a:t> verb to precede the subject; thereby exhibiting our knowledge of both auxiliary verbs and subjects – and giving us a “tool” now to identify both subjects and auxiliaries. Also, we have become empowered with the knowledge that as speakers, we already have this knowledge intuitively.</a:t>
            </a:r>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C9A5A99-F273-8B4D-99F4-DABA13DA505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So question</a:t>
            </a:r>
            <a:r>
              <a:rPr lang="en-US" sz="1200" kern="1200" baseline="0" dirty="0" smtClean="0">
                <a:solidFill>
                  <a:schemeClr val="tx1"/>
                </a:solidFill>
                <a:latin typeface="+mn-lt"/>
                <a:ea typeface="+mn-ea"/>
                <a:cs typeface="+mn-cs"/>
              </a:rPr>
              <a:t> formation has revealed a way to easily identify subjects. This is very useful as we consider another syntactic operation – that of passive.</a:t>
            </a:r>
            <a:r>
              <a:rPr lang="en-US" sz="1200" kern="1200" dirty="0" smtClean="0">
                <a:solidFill>
                  <a:schemeClr val="tx1"/>
                </a:solidFill>
                <a:latin typeface="+mn-lt"/>
                <a:ea typeface="+mn-ea"/>
                <a:cs typeface="+mn-cs"/>
              </a:rPr>
              <a:t> We can use our knowledge of how to identify subjects</a:t>
            </a:r>
            <a:r>
              <a:rPr lang="en-US" sz="1200" kern="1200" baseline="0" dirty="0" smtClean="0">
                <a:solidFill>
                  <a:schemeClr val="tx1"/>
                </a:solidFill>
                <a:latin typeface="+mn-lt"/>
                <a:ea typeface="+mn-ea"/>
                <a:cs typeface="+mn-cs"/>
              </a:rPr>
              <a:t> to discover that Jack is the subject. If we had used our meaning-based def of subject: “a subject is what the sentence is about or the subject is the doer of the action,” though, that might led us to say “the giant.”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Let’s look at what happens when we form a passive sentence. – go to bullets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 again, you take advantage</a:t>
            </a:r>
            <a:r>
              <a:rPr lang="en-US" baseline="0" dirty="0" smtClean="0"/>
              <a:t> of every speaker’s unconscious knowledge of active and passive – we are all able to easily convert one to the other – and convey the complexity of that knowledge. then you can add some labels. And the labels part is important here because it allows people to find passive – which becomes an issue, actually.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C9A5A99-F273-8B4D-99F4-DABA13DA505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Passive comes up a lot in high school classrooms, in advice from Word (“consider revising</a:t>
            </a:r>
            <a:r>
              <a:rPr lang="en-US" sz="1200" kern="1200" baseline="0" dirty="0" smtClean="0">
                <a:solidFill>
                  <a:schemeClr val="tx1"/>
                </a:solidFill>
                <a:latin typeface="+mn-lt"/>
                <a:ea typeface="+mn-ea"/>
                <a:cs typeface="+mn-cs"/>
              </a:rPr>
              <a:t> to avoid Passive”). We are told that passive makes our writing weak, and there are attempts at shortcuts to passive identification such as “but don’t use these verbs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And</a:t>
            </a:r>
            <a:r>
              <a:rPr lang="en-US" sz="1200" kern="1200" baseline="0" dirty="0" smtClean="0">
                <a:solidFill>
                  <a:schemeClr val="tx1"/>
                </a:solidFill>
                <a:latin typeface="+mn-lt"/>
                <a:ea typeface="+mn-ea"/>
                <a:cs typeface="+mn-cs"/>
              </a:rPr>
              <a:t> although </a:t>
            </a:r>
            <a:r>
              <a:rPr lang="en-US" sz="1200" kern="1200" dirty="0" smtClean="0">
                <a:solidFill>
                  <a:schemeClr val="tx1"/>
                </a:solidFill>
                <a:latin typeface="+mn-lt"/>
                <a:ea typeface="+mn-ea"/>
                <a:cs typeface="+mn-cs"/>
              </a:rPr>
              <a:t>students and</a:t>
            </a:r>
            <a:r>
              <a:rPr lang="en-US" sz="1200" kern="1200" baseline="0" dirty="0" smtClean="0">
                <a:solidFill>
                  <a:schemeClr val="tx1"/>
                </a:solidFill>
                <a:latin typeface="+mn-lt"/>
                <a:ea typeface="+mn-ea"/>
                <a:cs typeface="+mn-cs"/>
              </a:rPr>
              <a:t> teachers are </a:t>
            </a:r>
            <a:r>
              <a:rPr lang="en-US" sz="1200" kern="1200" dirty="0" smtClean="0">
                <a:solidFill>
                  <a:schemeClr val="tx1"/>
                </a:solidFill>
                <a:latin typeface="+mn-lt"/>
                <a:ea typeface="+mn-ea"/>
                <a:cs typeface="+mn-cs"/>
              </a:rPr>
              <a:t>expected to know what passive is</a:t>
            </a:r>
            <a:r>
              <a:rPr lang="en-US" sz="1200" kern="1200" baseline="0" dirty="0" smtClean="0">
                <a:solidFill>
                  <a:schemeClr val="tx1"/>
                </a:solidFill>
                <a:latin typeface="+mn-lt"/>
                <a:ea typeface="+mn-ea"/>
                <a:cs typeface="+mn-cs"/>
              </a:rPr>
              <a:t> and how to identify it, many don’t.</a:t>
            </a:r>
            <a:r>
              <a:rPr lang="en-US" dirty="0" smtClean="0"/>
              <a:t> We can make informed choices about when</a:t>
            </a:r>
            <a:r>
              <a:rPr lang="en-US" baseline="0" dirty="0" smtClean="0"/>
              <a:t> to use passive if we can identify it. </a:t>
            </a:r>
            <a:r>
              <a:rPr lang="en-US" dirty="0" smtClean="0"/>
              <a:t>In</a:t>
            </a:r>
            <a:r>
              <a:rPr lang="en-US" baseline="0" dirty="0" smtClean="0"/>
              <a:t> classroom investigations, we can learn to easily </a:t>
            </a:r>
            <a:r>
              <a:rPr lang="en-US" dirty="0" smtClean="0"/>
              <a:t>identify auxiliary verbs</a:t>
            </a:r>
            <a:r>
              <a:rPr lang="en-US" baseline="0" dirty="0" smtClean="0"/>
              <a:t> and</a:t>
            </a:r>
            <a:r>
              <a:rPr lang="en-US" dirty="0" smtClean="0"/>
              <a:t> past</a:t>
            </a:r>
            <a:r>
              <a:rPr lang="en-US" baseline="0" dirty="0" smtClean="0"/>
              <a:t> participles, and discover that a passive verb string is always a form of </a:t>
            </a:r>
            <a:r>
              <a:rPr lang="en-US" i="1" baseline="0" dirty="0" smtClean="0"/>
              <a:t>be </a:t>
            </a:r>
            <a:r>
              <a:rPr lang="en-US" i="0" baseline="0" dirty="0" smtClean="0"/>
              <a:t>plus the past participle. And</a:t>
            </a:r>
            <a:r>
              <a:rPr lang="en-US" baseline="0" dirty="0" smtClean="0"/>
              <a:t> empowered by the knowledge that we already know all of that unconsciously, allows us – students, teachers, person on the street – to identify passive verb strings in texts. And find them we do – </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C9A5A99-F273-8B4D-99F4-DABA13DA505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Here is an example from an abstract in this month’s </a:t>
            </a:r>
            <a:r>
              <a:rPr lang="en-US" i="1" baseline="0" dirty="0" smtClean="0"/>
              <a:t>Science </a:t>
            </a:r>
            <a:r>
              <a:rPr lang="en-US" i="0" baseline="0" dirty="0" smtClean="0"/>
              <a:t>(scientific writing has plenty of passive), as does journalistic writing, this second example from the </a:t>
            </a:r>
            <a:r>
              <a:rPr lang="en-US" i="1" baseline="0" dirty="0" smtClean="0"/>
              <a:t>Vancouver Sun</a:t>
            </a:r>
            <a:r>
              <a:rPr lang="en-US" i="0" baseline="0" dirty="0" smtClean="0"/>
              <a:t> this week.</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So linguistic investigations provide us with tools that are useful out there in the world – and that we are expected to learn in English classrooms.</a:t>
            </a:r>
          </a:p>
        </p:txBody>
      </p:sp>
      <p:sp>
        <p:nvSpPr>
          <p:cNvPr id="4" name="Slide Number Placeholder 3"/>
          <p:cNvSpPr>
            <a:spLocks noGrp="1"/>
          </p:cNvSpPr>
          <p:nvPr>
            <p:ph type="sldNum" sz="quarter" idx="10"/>
          </p:nvPr>
        </p:nvSpPr>
        <p:spPr/>
        <p:txBody>
          <a:bodyPr/>
          <a:lstStyle/>
          <a:p>
            <a:fld id="{6C9A5A99-F273-8B4D-99F4-DABA13DA505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C9A5A99-F273-8B4D-99F4-DABA13DA505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9A5A99-F273-8B4D-99F4-DABA13DA505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Analysis of language data allows teachers to learn to let go of a sense of authority in the classroom </a:t>
            </a:r>
            <a:r>
              <a:rPr lang="en-US" b="1" dirty="0" smtClean="0"/>
              <a:t>– let’s discover together – </a:t>
            </a:r>
            <a:r>
              <a:rPr lang="en-US" b="0" dirty="0" smtClean="0"/>
              <a:t>since </a:t>
            </a:r>
            <a:r>
              <a:rPr lang="en-US" dirty="0" smtClean="0"/>
              <a:t>the answers are not laid out for us, but must be revealed, through inquiry. This</a:t>
            </a:r>
            <a:r>
              <a:rPr lang="en-US" baseline="0" dirty="0" smtClean="0"/>
              <a:t> approach challenges the status quo of certain people being language authorities – your 4</a:t>
            </a:r>
            <a:r>
              <a:rPr lang="en-US" baseline="30000" dirty="0" smtClean="0"/>
              <a:t>th</a:t>
            </a:r>
            <a:r>
              <a:rPr lang="en-US" baseline="0" dirty="0" smtClean="0"/>
              <a:t> grader teacher, your grandpa, the newspaper language columnist – and levels the playing field: we’re all good at language.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C9A5A99-F273-8B4D-99F4-DABA13DA505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Linguistic investigation creates an environment where it’s OK to be wrong; Making mistakes and then revising</a:t>
            </a:r>
            <a:r>
              <a:rPr lang="en-US" baseline="0" dirty="0" smtClean="0"/>
              <a:t> t</a:t>
            </a:r>
            <a:r>
              <a:rPr lang="en-US" dirty="0" smtClean="0"/>
              <a:t>hem is part of the process – it’s part of science</a:t>
            </a:r>
            <a:r>
              <a:rPr lang="en-US" baseline="0" dirty="0" smtClean="0"/>
              <a:t> </a:t>
            </a:r>
            <a:r>
              <a:rPr lang="en-US" dirty="0" smtClean="0"/>
              <a:t>and it’s part of analyzing language. </a:t>
            </a:r>
          </a:p>
          <a:p>
            <a:endParaRPr lang="en-US" dirty="0" smtClean="0"/>
          </a:p>
          <a:p>
            <a:r>
              <a:rPr lang="en-US" dirty="0" smtClean="0"/>
              <a:t>Creating a space where being wrong is not only acceptable, but is necessary is different from the way language is typically dealt with in the K-12 classroom.</a:t>
            </a:r>
          </a:p>
          <a:p>
            <a:endParaRPr lang="en-US" dirty="0" smtClean="0"/>
          </a:p>
          <a:p>
            <a:r>
              <a:rPr lang="en-US" dirty="0" smtClean="0"/>
              <a:t>An additional benefit of many linguistics lessons such as these is that such methods of inquiry appear to be appealing to some ‘struggling readers and writers ’. Honda, O’Neil, and Pippin (2004) and Denham (2007) found reluctant or struggling English language arts students excel at linguistics problem solving.</a:t>
            </a:r>
          </a:p>
          <a:p>
            <a:endParaRPr lang="en-US" dirty="0" smtClean="0"/>
          </a:p>
          <a:p>
            <a:r>
              <a:rPr lang="en-US" dirty="0" smtClean="0"/>
              <a:t>A future teacher’s own</a:t>
            </a:r>
            <a:r>
              <a:rPr lang="en-US" baseline="0" dirty="0" smtClean="0"/>
              <a:t> words on this topic are given here:</a:t>
            </a:r>
            <a:endParaRPr lang="en-US" dirty="0"/>
          </a:p>
        </p:txBody>
      </p:sp>
      <p:sp>
        <p:nvSpPr>
          <p:cNvPr id="4" name="Slide Number Placeholder 3"/>
          <p:cNvSpPr>
            <a:spLocks noGrp="1"/>
          </p:cNvSpPr>
          <p:nvPr>
            <p:ph type="sldNum" sz="quarter" idx="10"/>
          </p:nvPr>
        </p:nvSpPr>
        <p:spPr/>
        <p:txBody>
          <a:bodyPr/>
          <a:lstStyle/>
          <a:p>
            <a:fld id="{6C9A5A99-F273-8B4D-99F4-DABA13DA5054}"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Sierra Stover</a:t>
            </a:r>
            <a:endParaRPr lang="en-US" dirty="0"/>
          </a:p>
        </p:txBody>
      </p:sp>
      <p:sp>
        <p:nvSpPr>
          <p:cNvPr id="4" name="Slide Number Placeholder 3"/>
          <p:cNvSpPr>
            <a:spLocks noGrp="1"/>
          </p:cNvSpPr>
          <p:nvPr>
            <p:ph type="sldNum" sz="quarter" idx="10"/>
          </p:nvPr>
        </p:nvSpPr>
        <p:spPr/>
        <p:txBody>
          <a:bodyPr/>
          <a:lstStyle/>
          <a:p>
            <a:fld id="{6C9A5A99-F273-8B4D-99F4-DABA13DA5054}"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Through linguistic problem-solving, which employs an inquiry-based, scientific approach, students and teachers also come away with the notion that all language varieties are systematic and rule-governed. </a:t>
            </a:r>
            <a:r>
              <a:rPr lang="en-US" sz="1200" kern="1200" dirty="0" smtClean="0">
                <a:solidFill>
                  <a:schemeClr val="tx1"/>
                </a:solidFill>
                <a:latin typeface="+mn-lt"/>
                <a:ea typeface="+mn-ea"/>
                <a:cs typeface="+mn-cs"/>
              </a:rPr>
              <a:t>The patterns of language, including language variation and language change, become something to be discovered and understood – and then make informed choices about – rather than a collection of rules handed down from on high.</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Our students-turned-teachers</a:t>
            </a:r>
            <a:r>
              <a:rPr lang="en-US" sz="1200" kern="1200" baseline="0" dirty="0" smtClean="0">
                <a:solidFill>
                  <a:schemeClr val="tx1"/>
                </a:solidFill>
                <a:latin typeface="+mn-lt"/>
                <a:ea typeface="+mn-ea"/>
                <a:cs typeface="+mn-cs"/>
              </a:rPr>
              <a:t> REALLY get this notion. And the nice part is, it comes for free. After studying the language data, the social stigmas simply reveal themselves. Here’s a final student quote on this matter</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C9A5A99-F273-8B4D-99F4-DABA13DA5054}"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I’ll be interspersing</a:t>
            </a:r>
            <a:r>
              <a:rPr lang="en-US" baseline="0" dirty="0" smtClean="0"/>
              <a:t> comments of students from my classes – some of whom are now practicing teachers – reflecting on how linguistics impacted their classrooms, primarily English language arts classrooms.</a:t>
            </a:r>
          </a:p>
          <a:p>
            <a:endParaRPr lang="en-US" dirty="0" smtClean="0"/>
          </a:p>
          <a:p>
            <a:r>
              <a:rPr lang="en-US" dirty="0" smtClean="0"/>
              <a:t>One of my students who’s going to be a teacher writes this (unprompted by me, I might add)</a:t>
            </a:r>
          </a:p>
        </p:txBody>
      </p:sp>
      <p:sp>
        <p:nvSpPr>
          <p:cNvPr id="4" name="Slide Number Placeholder 3"/>
          <p:cNvSpPr>
            <a:spLocks noGrp="1"/>
          </p:cNvSpPr>
          <p:nvPr>
            <p:ph type="sldNum" sz="quarter" idx="10"/>
          </p:nvPr>
        </p:nvSpPr>
        <p:spPr/>
        <p:txBody>
          <a:bodyPr/>
          <a:lstStyle/>
          <a:p>
            <a:fld id="{6C9A5A99-F273-8B4D-99F4-DABA13DA505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these equalizing effects of teacher to student, student to student, and dialect to dialect are important epiphenomena of doing linguistics.</a:t>
            </a:r>
            <a:endParaRPr lang="en-US" dirty="0"/>
          </a:p>
        </p:txBody>
      </p:sp>
      <p:sp>
        <p:nvSpPr>
          <p:cNvPr id="4" name="Slide Number Placeholder 3"/>
          <p:cNvSpPr>
            <a:spLocks noGrp="1"/>
          </p:cNvSpPr>
          <p:nvPr>
            <p:ph type="sldNum" sz="quarter" idx="10"/>
          </p:nvPr>
        </p:nvSpPr>
        <p:spPr/>
        <p:txBody>
          <a:bodyPr/>
          <a:lstStyle/>
          <a:p>
            <a:fld id="{6C9A5A99-F273-8B4D-99F4-DABA13DA5054}"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 are not so naïve to think that we can simply plunk linguistics into K-12 classrooms</a:t>
            </a:r>
            <a:r>
              <a:rPr lang="en-US" baseline="0" dirty="0" smtClean="0"/>
              <a:t>. </a:t>
            </a:r>
            <a:r>
              <a:rPr lang="en-US" dirty="0" smtClean="0"/>
              <a:t>Rather, we are teaching our students – who go on to become teachers – to think scientifically. We teach them to use language data in their laboratories. And we demonstrate how they can meet existing standards, benchmarks, and assessments via language study.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Not going to go through all of these – but want</a:t>
            </a:r>
            <a:r>
              <a:rPr lang="en-US" baseline="0" dirty="0" smtClean="0"/>
              <a:t> to show that existing standards, though we need to work to modify them – at both state and national levels -  already allow us to integrate in. We can meet science standards (in whatever kind of classroom) by doing language analysis.</a:t>
            </a:r>
            <a:endParaRPr lang="en-US" dirty="0" smtClean="0"/>
          </a:p>
        </p:txBody>
      </p:sp>
      <p:sp>
        <p:nvSpPr>
          <p:cNvPr id="4" name="Slide Number Placeholder 3"/>
          <p:cNvSpPr>
            <a:spLocks noGrp="1"/>
          </p:cNvSpPr>
          <p:nvPr>
            <p:ph type="sldNum" sz="quarter" idx="10"/>
          </p:nvPr>
        </p:nvSpPr>
        <p:spPr/>
        <p:txBody>
          <a:bodyPr/>
          <a:lstStyle/>
          <a:p>
            <a:fld id="{6C9A5A99-F273-8B4D-99F4-DABA13DA5054}"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ELA</a:t>
            </a:r>
            <a:r>
              <a:rPr lang="en-US" baseline="0" dirty="0" smtClean="0"/>
              <a:t> standards are not as forward-thinking with respect to language as we’d like, but some of the NCTE ones at least address variety and structure.</a:t>
            </a:r>
            <a:endParaRPr lang="en-US" dirty="0"/>
          </a:p>
        </p:txBody>
      </p:sp>
      <p:sp>
        <p:nvSpPr>
          <p:cNvPr id="4" name="Slide Number Placeholder 3"/>
          <p:cNvSpPr>
            <a:spLocks noGrp="1"/>
          </p:cNvSpPr>
          <p:nvPr>
            <p:ph type="sldNum" sz="quarter" idx="10"/>
          </p:nvPr>
        </p:nvSpPr>
        <p:spPr/>
        <p:txBody>
          <a:bodyPr/>
          <a:lstStyle/>
          <a:p>
            <a:fld id="{6C9A5A99-F273-8B4D-99F4-DABA13DA5054}"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examples here have used data and issues commonly found in an English classroom. There are other successful examples, however, of linguistics in social studies.</a:t>
            </a:r>
            <a:r>
              <a:rPr lang="en-US" baseline="0" dirty="0" smtClean="0"/>
              <a:t> Work by Jeff </a:t>
            </a:r>
            <a:r>
              <a:rPr lang="en-US" dirty="0" err="1" smtClean="0"/>
              <a:t>Reaser</a:t>
            </a:r>
            <a:r>
              <a:rPr lang="en-US" dirty="0" smtClean="0"/>
              <a:t> and Walt Wolfram in</a:t>
            </a:r>
            <a:r>
              <a:rPr lang="en-US" baseline="0" dirty="0" smtClean="0"/>
              <a:t> North Carolina, and a project in development for Washington State by David </a:t>
            </a:r>
            <a:r>
              <a:rPr lang="en-US" dirty="0" smtClean="0"/>
              <a:t>Pippin and me</a:t>
            </a:r>
            <a:r>
              <a:rPr lang="en-US" baseline="0" dirty="0" smtClean="0"/>
              <a:t> connects to Social Studies. There, </a:t>
            </a:r>
            <a:r>
              <a:rPr lang="en-US" dirty="0" smtClean="0"/>
              <a:t>the curricula is often not as rigid, so there’s more flexibility to integrate linguistics in and</a:t>
            </a:r>
            <a:r>
              <a:rPr lang="en-US" baseline="0" dirty="0" smtClean="0"/>
              <a:t> </a:t>
            </a:r>
            <a:r>
              <a:rPr lang="en-US" dirty="0" smtClean="0"/>
              <a:t>to meet standards which include themes of</a:t>
            </a:r>
            <a:r>
              <a:rPr lang="en-US" baseline="0" dirty="0" smtClean="0"/>
              <a:t> </a:t>
            </a:r>
            <a:r>
              <a:rPr lang="en-US" dirty="0" smtClean="0"/>
              <a:t>culture and diversity, historic perspectives, and geographical relationships,</a:t>
            </a:r>
            <a:r>
              <a:rPr lang="en-US" baseline="0" dirty="0" smtClean="0"/>
              <a:t> which p</a:t>
            </a:r>
            <a:r>
              <a:rPr lang="en-US" dirty="0" smtClean="0"/>
              <a:t>rovide opportunities to introduce and analyze language.</a:t>
            </a:r>
            <a:endParaRPr lang="en-US" dirty="0"/>
          </a:p>
        </p:txBody>
      </p:sp>
      <p:sp>
        <p:nvSpPr>
          <p:cNvPr id="4" name="Slide Number Placeholder 3"/>
          <p:cNvSpPr>
            <a:spLocks noGrp="1"/>
          </p:cNvSpPr>
          <p:nvPr>
            <p:ph type="sldNum" sz="quarter" idx="10"/>
          </p:nvPr>
        </p:nvSpPr>
        <p:spPr/>
        <p:txBody>
          <a:bodyPr/>
          <a:lstStyle/>
          <a:p>
            <a:fld id="{6C9A5A99-F273-8B4D-99F4-DABA13DA5054}"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9A5A99-F273-8B4D-99F4-DABA13DA5054}"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9A5A99-F273-8B4D-99F4-DABA13DA5054}"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9A5A99-F273-8B4D-99F4-DABA13DA5054}" type="slidenum">
              <a:rPr lang="en-US" smtClean="0"/>
              <a:pPr/>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baseline="0" dirty="0" smtClean="0"/>
              <a:t>Read bullets first</a:t>
            </a:r>
          </a:p>
          <a:p>
            <a:pPr>
              <a:buFontTx/>
              <a:buChar char="-"/>
            </a:pPr>
            <a:r>
              <a:rPr lang="en-US" baseline="0" dirty="0" smtClean="0"/>
              <a:t>- We’ll target the high school English classroom, but will come back to examples of how teachers are incorporating linguistics into other kinds of classrooms, including social studies and science, and also modified for other grade levels.</a:t>
            </a:r>
          </a:p>
          <a:p>
            <a:endParaRPr lang="en-US" baseline="0" dirty="0" smtClean="0"/>
          </a:p>
        </p:txBody>
      </p:sp>
      <p:sp>
        <p:nvSpPr>
          <p:cNvPr id="4" name="Slide Number Placeholder 3"/>
          <p:cNvSpPr>
            <a:spLocks noGrp="1"/>
          </p:cNvSpPr>
          <p:nvPr>
            <p:ph type="sldNum" sz="quarter" idx="10"/>
          </p:nvPr>
        </p:nvSpPr>
        <p:spPr/>
        <p:txBody>
          <a:bodyPr/>
          <a:lstStyle/>
          <a:p>
            <a:fld id="{6C9A5A99-F273-8B4D-99F4-DABA13DA50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Parts</a:t>
            </a:r>
            <a:r>
              <a:rPr lang="en-US" baseline="0" dirty="0" smtClean="0"/>
              <a:t> of speech is something that is typically dealt with in elementary classrooms – if it’s introduced at all - in a superficial kind of Mad </a:t>
            </a:r>
            <a:r>
              <a:rPr lang="en-US" baseline="0" dirty="0" err="1" smtClean="0"/>
              <a:t>Libs</a:t>
            </a:r>
            <a:r>
              <a:rPr lang="en-US" baseline="0" dirty="0" smtClean="0"/>
              <a:t> way – a noun, for example, is a person, place, or thing.</a:t>
            </a:r>
          </a:p>
          <a:p>
            <a:r>
              <a:rPr lang="en-US" dirty="0" smtClean="0"/>
              <a:t>In a linguistically-informed approach to nouns,</a:t>
            </a:r>
            <a:r>
              <a:rPr lang="en-US" baseline="0" dirty="0" smtClean="0"/>
              <a:t> a noun is a category….</a:t>
            </a:r>
            <a:endParaRPr lang="en-US" dirty="0"/>
          </a:p>
        </p:txBody>
      </p:sp>
      <p:sp>
        <p:nvSpPr>
          <p:cNvPr id="4" name="Slide Number Placeholder 3"/>
          <p:cNvSpPr>
            <a:spLocks noGrp="1"/>
          </p:cNvSpPr>
          <p:nvPr>
            <p:ph type="sldNum" sz="quarter" idx="10"/>
          </p:nvPr>
        </p:nvSpPr>
        <p:spPr/>
        <p:txBody>
          <a:bodyPr/>
          <a:lstStyle/>
          <a:p>
            <a:fld id="{6C9A5A99-F273-8B4D-99F4-DABA13DA50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typical activity</a:t>
            </a:r>
            <a:r>
              <a:rPr lang="en-US" baseline="0" dirty="0" smtClean="0"/>
              <a:t> that we use not only in our college classrooms, but that we have used in elementary, middle, and high school classrooms, is the following.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C9A5A99-F273-8B4D-99F4-DABA13DA50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typical activity</a:t>
            </a:r>
            <a:r>
              <a:rPr lang="en-US" baseline="0" dirty="0" smtClean="0"/>
              <a:t> that we use not only in our college classrooms, but that we have used in elementary, middle, and high school classrooms, is the following.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C9A5A99-F273-8B4D-99F4-DABA13DA50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9A5A99-F273-8B4D-99F4-DABA13DA50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 we come to know</a:t>
            </a:r>
            <a:r>
              <a:rPr lang="en-US" baseline="0" dirty="0" smtClean="0"/>
              <a:t> these are nouns? One clue is their morphology, their suffixes, in this case. The –</a:t>
            </a:r>
            <a:r>
              <a:rPr lang="en-US" baseline="0" dirty="0" err="1" smtClean="0"/>
              <a:t>s</a:t>
            </a:r>
            <a:r>
              <a:rPr lang="en-US" baseline="0" dirty="0" smtClean="0"/>
              <a:t> and the –</a:t>
            </a:r>
            <a:r>
              <a:rPr lang="en-US" baseline="0" dirty="0" err="1" smtClean="0"/>
              <a:t>ity</a:t>
            </a:r>
            <a:r>
              <a:rPr lang="en-US" baseline="0" dirty="0" smtClean="0"/>
              <a:t> are noun suffixes. Speakers of English know that. We’re using our knowledge of morphology to identify the category</a:t>
            </a:r>
            <a:endParaRPr lang="en-US" dirty="0" smtClean="0"/>
          </a:p>
        </p:txBody>
      </p:sp>
      <p:sp>
        <p:nvSpPr>
          <p:cNvPr id="4" name="Slide Number Placeholder 3"/>
          <p:cNvSpPr>
            <a:spLocks noGrp="1"/>
          </p:cNvSpPr>
          <p:nvPr>
            <p:ph type="sldNum" sz="quarter" idx="10"/>
          </p:nvPr>
        </p:nvSpPr>
        <p:spPr/>
        <p:txBody>
          <a:bodyPr/>
          <a:lstStyle/>
          <a:p>
            <a:fld id="{6C9A5A99-F273-8B4D-99F4-DABA13DA50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3BE453-3D6A-384D-AE0F-5A9098C2E9AF}" type="datetimeFigureOut">
              <a:rPr lang="en-US" smtClean="0"/>
              <a:pPr/>
              <a:t>12/10/13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BE453-3D6A-384D-AE0F-5A9098C2E9AF}" type="datetimeFigureOut">
              <a:rPr lang="en-US" smtClean="0"/>
              <a:pPr/>
              <a:t>12/10/13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D501B-96BA-DC4E-A64D-16C6D03E33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BE453-3D6A-384D-AE0F-5A9098C2E9AF}" type="datetimeFigureOut">
              <a:rPr lang="en-US" smtClean="0"/>
              <a:pPr/>
              <a:t>12/10/13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D501B-96BA-DC4E-A64D-16C6D03E33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BE453-3D6A-384D-AE0F-5A9098C2E9AF}" type="datetimeFigureOut">
              <a:rPr lang="en-US" smtClean="0"/>
              <a:pPr/>
              <a:t>12/10/13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D501B-96BA-DC4E-A64D-16C6D03E33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3BE453-3D6A-384D-AE0F-5A9098C2E9AF}" type="datetimeFigureOut">
              <a:rPr lang="en-US" smtClean="0"/>
              <a:pPr/>
              <a:t>12/10/13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3BE453-3D6A-384D-AE0F-5A9098C2E9AF}" type="datetimeFigureOut">
              <a:rPr lang="en-US" smtClean="0"/>
              <a:pPr/>
              <a:t>12/10/13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D501B-96BA-DC4E-A64D-16C6D03E33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3BE453-3D6A-384D-AE0F-5A9098C2E9AF}" type="datetimeFigureOut">
              <a:rPr lang="en-US" smtClean="0"/>
              <a:pPr/>
              <a:t>12/10/13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0D501B-96BA-DC4E-A64D-16C6D03E33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3BE453-3D6A-384D-AE0F-5A9098C2E9AF}" type="datetimeFigureOut">
              <a:rPr lang="en-US" smtClean="0"/>
              <a:pPr/>
              <a:t>12/10/13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0D501B-96BA-DC4E-A64D-16C6D03E33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3BE453-3D6A-384D-AE0F-5A9098C2E9AF}" type="datetimeFigureOut">
              <a:rPr lang="en-US" smtClean="0"/>
              <a:pPr/>
              <a:t>12/10/13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0D501B-96BA-DC4E-A64D-16C6D03E33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BE453-3D6A-384D-AE0F-5A9098C2E9AF}" type="datetimeFigureOut">
              <a:rPr lang="en-US" smtClean="0"/>
              <a:pPr/>
              <a:t>12/10/13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BE453-3D6A-384D-AE0F-5A9098C2E9AF}" type="datetimeFigureOut">
              <a:rPr lang="en-US" smtClean="0"/>
              <a:pPr/>
              <a:t>12/10/13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D501B-96BA-DC4E-A64D-16C6D03E33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3BE453-3D6A-384D-AE0F-5A9098C2E9AF}" type="datetimeFigureOut">
              <a:rPr lang="en-US" smtClean="0"/>
              <a:pPr/>
              <a:t>12/10/13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D501B-96BA-DC4E-A64D-16C6D03E33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hyperlink" Target="mailto:Krisitn.denham@wwu.edu" TargetMode="External"/><Relationship Id="rId4" Type="http://schemas.openxmlformats.org/officeDocument/2006/relationships/hyperlink" Target="mailto:Anne.lobeck@wwu.edu" TargetMode="External"/><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hyperlink" Target="http://web.mit.edu/waoneil/www/k12" TargetMode="External"/><Relationship Id="rId4" Type="http://schemas.openxmlformats.org/officeDocument/2006/relationships/hyperlink" Target="http://www.duke.edu/web/linguistics/curriculum%20student%20workbook.pdf" TargetMode="External"/><Relationship Id="rId5" Type="http://schemas.openxmlformats.org/officeDocument/2006/relationships/hyperlink" Target="http://www.duke.edu/web/linguistics/curriculum%20teachers%20manual.pdf" TargetMode="External"/><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71181"/>
            <a:ext cx="7772400" cy="2429270"/>
          </a:xfrm>
        </p:spPr>
        <p:txBody>
          <a:bodyPr>
            <a:normAutofit/>
          </a:bodyPr>
          <a:lstStyle/>
          <a:p>
            <a:r>
              <a:rPr lang="en-US" dirty="0" smtClean="0"/>
              <a:t>Teaching Teachers to Teach Scientifically</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Kristin Denham and Anne </a:t>
            </a:r>
            <a:r>
              <a:rPr lang="en-US" dirty="0" err="1" smtClean="0"/>
              <a:t>Lobeck</a:t>
            </a:r>
            <a:endParaRPr lang="en-US" dirty="0" smtClean="0"/>
          </a:p>
          <a:p>
            <a:r>
              <a:rPr lang="en-US" dirty="0" smtClean="0"/>
              <a:t>Western Washington University</a:t>
            </a:r>
          </a:p>
          <a:p>
            <a:endParaRPr lang="en-US" dirty="0" smtClean="0"/>
          </a:p>
          <a:p>
            <a:r>
              <a:rPr lang="en-US" dirty="0" smtClean="0"/>
              <a:t>AAAS Vancouver</a:t>
            </a:r>
          </a:p>
          <a:p>
            <a:r>
              <a:rPr lang="en-US" dirty="0" smtClean="0"/>
              <a:t>February 18,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71798" y="14599"/>
            <a:ext cx="8229600" cy="1143000"/>
          </a:xfrm>
        </p:spPr>
        <p:txBody>
          <a:bodyPr>
            <a:normAutofit/>
          </a:bodyPr>
          <a:lstStyle/>
          <a:p>
            <a:pPr algn="ctr"/>
            <a:r>
              <a:rPr lang="en-US" dirty="0" smtClean="0"/>
              <a:t>Nonsense Sentences </a:t>
            </a:r>
            <a:endParaRPr lang="en-US" dirty="0"/>
          </a:p>
        </p:txBody>
      </p:sp>
      <p:sp>
        <p:nvSpPr>
          <p:cNvPr id="3" name="Content Placeholder 2"/>
          <p:cNvSpPr>
            <a:spLocks noGrp="1"/>
          </p:cNvSpPr>
          <p:nvPr>
            <p:ph idx="1"/>
          </p:nvPr>
        </p:nvSpPr>
        <p:spPr>
          <a:xfrm>
            <a:off x="301752" y="1970899"/>
            <a:ext cx="8503920" cy="2199352"/>
          </a:xfrm>
        </p:spPr>
        <p:txBody>
          <a:bodyPr>
            <a:noAutofit/>
          </a:bodyPr>
          <a:lstStyle/>
          <a:p>
            <a:pPr>
              <a:buNone/>
            </a:pPr>
            <a:r>
              <a:rPr lang="en-US" sz="4800" dirty="0" smtClean="0"/>
              <a:t> The </a:t>
            </a:r>
            <a:r>
              <a:rPr lang="en-US" sz="4800" dirty="0" err="1" smtClean="0"/>
              <a:t>frooble</a:t>
            </a:r>
            <a:r>
              <a:rPr lang="en-US" sz="4800" dirty="0" smtClean="0"/>
              <a:t> </a:t>
            </a:r>
            <a:r>
              <a:rPr lang="en-US" sz="4800" dirty="0" err="1" smtClean="0"/>
              <a:t>greebies</a:t>
            </a:r>
            <a:r>
              <a:rPr lang="en-US" sz="4800" dirty="0" smtClean="0"/>
              <a:t> every day.</a:t>
            </a:r>
          </a:p>
          <a:p>
            <a:pPr>
              <a:buNone/>
            </a:pPr>
            <a:endParaRPr lang="en-US" sz="4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71798" y="14599"/>
            <a:ext cx="8229600" cy="1143000"/>
          </a:xfrm>
        </p:spPr>
        <p:txBody>
          <a:bodyPr>
            <a:normAutofit/>
          </a:bodyPr>
          <a:lstStyle/>
          <a:p>
            <a:pPr algn="ctr"/>
            <a:r>
              <a:rPr lang="en-US" dirty="0" smtClean="0"/>
              <a:t>Nonsense Sentences </a:t>
            </a:r>
            <a:endParaRPr lang="en-US" dirty="0"/>
          </a:p>
        </p:txBody>
      </p:sp>
      <p:sp>
        <p:nvSpPr>
          <p:cNvPr id="3" name="Content Placeholder 2"/>
          <p:cNvSpPr>
            <a:spLocks noGrp="1"/>
          </p:cNvSpPr>
          <p:nvPr>
            <p:ph idx="1"/>
          </p:nvPr>
        </p:nvSpPr>
        <p:spPr>
          <a:xfrm>
            <a:off x="301752" y="1970899"/>
            <a:ext cx="8503920" cy="2199352"/>
          </a:xfrm>
        </p:spPr>
        <p:txBody>
          <a:bodyPr>
            <a:noAutofit/>
          </a:bodyPr>
          <a:lstStyle/>
          <a:p>
            <a:pPr>
              <a:buNone/>
            </a:pPr>
            <a:r>
              <a:rPr lang="en-US" sz="4800" dirty="0" smtClean="0"/>
              <a:t> The </a:t>
            </a:r>
            <a:r>
              <a:rPr lang="en-US" sz="4800" dirty="0" err="1" smtClean="0"/>
              <a:t>frooble</a:t>
            </a:r>
            <a:r>
              <a:rPr lang="en-US" sz="4800" dirty="0" smtClean="0"/>
              <a:t> </a:t>
            </a:r>
            <a:r>
              <a:rPr lang="en-US" sz="4800" b="1" dirty="0" err="1" smtClean="0">
                <a:solidFill>
                  <a:srgbClr val="FF0000"/>
                </a:solidFill>
              </a:rPr>
              <a:t>greebies</a:t>
            </a:r>
            <a:r>
              <a:rPr lang="en-US" sz="4800" dirty="0">
                <a:solidFill>
                  <a:srgbClr val="FF0000"/>
                </a:solidFill>
              </a:rPr>
              <a:t> </a:t>
            </a:r>
            <a:r>
              <a:rPr lang="en-US" sz="4800" dirty="0" smtClean="0"/>
              <a:t>every day.</a:t>
            </a:r>
          </a:p>
          <a:p>
            <a:pPr>
              <a:buNone/>
            </a:pPr>
            <a:endParaRPr lang="en-US" sz="4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90555"/>
          </a:xfrm>
        </p:spPr>
        <p:txBody>
          <a:bodyPr>
            <a:normAutofit/>
          </a:bodyPr>
          <a:lstStyle/>
          <a:p>
            <a:pPr algn="ctr"/>
            <a:r>
              <a:rPr lang="en-US" dirty="0" smtClean="0"/>
              <a:t>Nonsense Sentences </a:t>
            </a:r>
            <a:endParaRPr lang="en-US" dirty="0"/>
          </a:p>
        </p:txBody>
      </p:sp>
      <p:sp>
        <p:nvSpPr>
          <p:cNvPr id="3" name="Content Placeholder 2"/>
          <p:cNvSpPr>
            <a:spLocks noGrp="1"/>
          </p:cNvSpPr>
          <p:nvPr>
            <p:ph idx="1"/>
          </p:nvPr>
        </p:nvSpPr>
        <p:spPr>
          <a:xfrm>
            <a:off x="301752" y="1664315"/>
            <a:ext cx="8503920" cy="4843303"/>
          </a:xfrm>
        </p:spPr>
        <p:txBody>
          <a:bodyPr>
            <a:normAutofit fontScale="85000" lnSpcReduction="20000"/>
          </a:bodyPr>
          <a:lstStyle/>
          <a:p>
            <a:pPr>
              <a:buNone/>
            </a:pPr>
            <a:endParaRPr lang="en-US" dirty="0" smtClean="0"/>
          </a:p>
          <a:p>
            <a:r>
              <a:rPr lang="en-US" dirty="0" smtClean="0"/>
              <a:t>Such an approach is more accurate than a meaning-based approach.</a:t>
            </a:r>
          </a:p>
          <a:p>
            <a:pPr>
              <a:buNone/>
            </a:pPr>
            <a:r>
              <a:rPr lang="en-US" dirty="0" smtClean="0"/>
              <a:t>			Her frequent </a:t>
            </a:r>
            <a:r>
              <a:rPr lang="en-US" u="sng" dirty="0" smtClean="0"/>
              <a:t>running</a:t>
            </a:r>
            <a:r>
              <a:rPr lang="en-US" dirty="0" smtClean="0"/>
              <a:t> improved her state of mind.</a:t>
            </a:r>
          </a:p>
          <a:p>
            <a:r>
              <a:rPr lang="en-US" dirty="0" smtClean="0"/>
              <a:t>We have unconscious knowledge of lexical categories, as evidenced by our ability to use morphology (suffixes, here) to identify those categories;</a:t>
            </a:r>
          </a:p>
          <a:p>
            <a:r>
              <a:rPr lang="en-US" dirty="0" smtClean="0"/>
              <a:t>We have unconscious knowledge of lexical categories, as evidenced by our ability to use syntax (the words’ positions in relation to each other); </a:t>
            </a:r>
          </a:p>
          <a:p>
            <a:r>
              <a:rPr lang="en-US" dirty="0" smtClean="0"/>
              <a:t>We already have all of this knowledge about categories simply by being users of the language.</a:t>
            </a:r>
          </a:p>
          <a:p>
            <a:pPr>
              <a:buNone/>
            </a:pPr>
            <a:endParaRPr lang="en-US" dirty="0" smtClean="0"/>
          </a:p>
        </p:txBody>
      </p:sp>
      <p:sp>
        <p:nvSpPr>
          <p:cNvPr id="4" name="TextBox 3"/>
          <p:cNvSpPr txBox="1"/>
          <p:nvPr/>
        </p:nvSpPr>
        <p:spPr>
          <a:xfrm>
            <a:off x="301752" y="988399"/>
            <a:ext cx="8503920" cy="461665"/>
          </a:xfrm>
          <a:prstGeom prst="rect">
            <a:avLst/>
          </a:prstGeom>
          <a:noFill/>
        </p:spPr>
        <p:txBody>
          <a:bodyPr wrap="square" rtlCol="0">
            <a:spAutoFit/>
          </a:bodyPr>
          <a:lstStyle/>
          <a:p>
            <a:pPr>
              <a:buNone/>
            </a:pPr>
            <a:r>
              <a:rPr lang="en-US" sz="2400" dirty="0" smtClean="0"/>
              <a:t> The </a:t>
            </a:r>
            <a:r>
              <a:rPr lang="en-US" sz="2400" dirty="0" err="1" smtClean="0"/>
              <a:t>froobling</a:t>
            </a:r>
            <a:r>
              <a:rPr lang="en-US" sz="2400" dirty="0" smtClean="0"/>
              <a:t> </a:t>
            </a:r>
            <a:r>
              <a:rPr lang="en-US" sz="2400" b="1" dirty="0" err="1" smtClean="0">
                <a:solidFill>
                  <a:srgbClr val="008000"/>
                </a:solidFill>
              </a:rPr>
              <a:t>greebies</a:t>
            </a:r>
            <a:r>
              <a:rPr lang="en-US" sz="2400" dirty="0" smtClean="0"/>
              <a:t> </a:t>
            </a:r>
            <a:r>
              <a:rPr lang="en-US" sz="2400" dirty="0" err="1" smtClean="0">
                <a:solidFill>
                  <a:srgbClr val="FF0000"/>
                </a:solidFill>
              </a:rPr>
              <a:t>snorfed</a:t>
            </a:r>
            <a:r>
              <a:rPr lang="en-US" sz="2400" dirty="0" smtClean="0">
                <a:solidFill>
                  <a:srgbClr val="FF0000"/>
                </a:solidFill>
              </a:rPr>
              <a:t> </a:t>
            </a:r>
            <a:r>
              <a:rPr lang="en-US" sz="2400" dirty="0" smtClean="0"/>
              <a:t>the </a:t>
            </a:r>
            <a:r>
              <a:rPr lang="en-US" sz="2400" b="1" dirty="0" err="1" smtClean="0">
                <a:solidFill>
                  <a:srgbClr val="008000"/>
                </a:solidFill>
              </a:rPr>
              <a:t>granflons</a:t>
            </a:r>
            <a:r>
              <a:rPr lang="en-US" sz="2400" b="1" dirty="0" smtClean="0">
                <a:solidFill>
                  <a:srgbClr val="008000"/>
                </a:solidFill>
              </a:rPr>
              <a:t> </a:t>
            </a:r>
            <a:r>
              <a:rPr lang="en-US" sz="2400" dirty="0" smtClean="0"/>
              <a:t>with </a:t>
            </a:r>
            <a:r>
              <a:rPr lang="en-US" sz="2400" b="1" dirty="0" err="1" smtClean="0">
                <a:solidFill>
                  <a:srgbClr val="008000"/>
                </a:solidFill>
              </a:rPr>
              <a:t>libidity</a:t>
            </a:r>
            <a:r>
              <a:rPr lang="en-US" sz="24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p:cBhvr override="childStyle">
                                        <p:cTn dur="1" fill="hold" display="0" masterRel="nextClick" afterEffect="1"/>
                                        <p:tgtEl>
                                          <p:spTgt spid="3">
                                            <p:txEl>
                                              <p:pRg st="1" end="1"/>
                                            </p:txEl>
                                          </p:spTgt>
                                        </p:tgtEl>
                                        <p:attrNameLst>
                                          <p:attrName>ppt_c</p:attrName>
                                        </p:attrNameLst>
                                      </p:cBhvr>
                                      <p:to>
                                        <a:srgbClr val="959595"/>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p:cBhvr override="childStyle">
                                        <p:cTn dur="1" fill="hold" display="0" masterRel="nextClick" afterEffect="1"/>
                                        <p:tgtEl>
                                          <p:spTgt spid="3">
                                            <p:txEl>
                                              <p:pRg st="2" end="2"/>
                                            </p:txEl>
                                          </p:spTgt>
                                        </p:tgtEl>
                                        <p:attrNameLst>
                                          <p:attrName>ppt_c</p:attrName>
                                        </p:attrNameLst>
                                      </p:cBhvr>
                                      <p:to>
                                        <a:srgbClr val="959595"/>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p:cBhvr override="childStyle">
                                        <p:cTn dur="1" fill="hold" display="0" masterRel="nextClick" afterEffect="1"/>
                                        <p:tgtEl>
                                          <p:spTgt spid="3">
                                            <p:txEl>
                                              <p:pRg st="3" end="3"/>
                                            </p:txEl>
                                          </p:spTgt>
                                        </p:tgtEl>
                                        <p:attrNameLst>
                                          <p:attrName>ppt_c</p:attrName>
                                        </p:attrNameLst>
                                      </p:cBhvr>
                                      <p:to>
                                        <a:srgbClr val="959595"/>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p:cBhvr override="childStyle">
                                        <p:cTn dur="1" fill="hold" display="0" masterRel="nextClick" afterEffect="1"/>
                                        <p:tgtEl>
                                          <p:spTgt spid="3">
                                            <p:txEl>
                                              <p:pRg st="4" end="4"/>
                                            </p:txEl>
                                          </p:spTgt>
                                        </p:tgtEl>
                                        <p:attrNameLst>
                                          <p:attrName>ppt_c</p:attrName>
                                        </p:attrNameLst>
                                      </p:cBhvr>
                                      <p:to>
                                        <a:srgbClr val="959595"/>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7117"/>
          </a:xfrm>
        </p:spPr>
        <p:txBody>
          <a:bodyPr>
            <a:normAutofit fontScale="90000"/>
          </a:bodyPr>
          <a:lstStyle/>
          <a:p>
            <a:r>
              <a:rPr lang="en-US" dirty="0" smtClean="0"/>
              <a:t>Noun Wall Chart</a:t>
            </a:r>
            <a:endParaRPr lang="en-US" dirty="0"/>
          </a:p>
        </p:txBody>
      </p:sp>
      <p:sp>
        <p:nvSpPr>
          <p:cNvPr id="4" name="Text Placeholder 3"/>
          <p:cNvSpPr>
            <a:spLocks noGrp="1"/>
          </p:cNvSpPr>
          <p:nvPr>
            <p:ph type="body" idx="1"/>
          </p:nvPr>
        </p:nvSpPr>
        <p:spPr>
          <a:xfrm>
            <a:off x="457200" y="1001755"/>
            <a:ext cx="4040188" cy="533358"/>
          </a:xfrm>
        </p:spPr>
        <p:txBody>
          <a:bodyPr/>
          <a:lstStyle/>
          <a:p>
            <a:r>
              <a:rPr lang="en-US" dirty="0" smtClean="0"/>
              <a:t>Morphological Clues</a:t>
            </a:r>
            <a:endParaRPr lang="en-US" dirty="0"/>
          </a:p>
        </p:txBody>
      </p:sp>
      <p:sp>
        <p:nvSpPr>
          <p:cNvPr id="3" name="Content Placeholder 2"/>
          <p:cNvSpPr>
            <a:spLocks noGrp="1"/>
          </p:cNvSpPr>
          <p:nvPr>
            <p:ph sz="half" idx="2"/>
          </p:nvPr>
        </p:nvSpPr>
        <p:spPr>
          <a:xfrm>
            <a:off x="457200" y="1535113"/>
            <a:ext cx="4040188" cy="4591050"/>
          </a:xfrm>
        </p:spPr>
        <p:txBody>
          <a:bodyPr>
            <a:normAutofit fontScale="77500" lnSpcReduction="20000"/>
          </a:bodyPr>
          <a:lstStyle/>
          <a:p>
            <a:pPr>
              <a:buNone/>
            </a:pPr>
            <a:r>
              <a:rPr lang="en-US" dirty="0" smtClean="0"/>
              <a:t>Can </a:t>
            </a:r>
            <a:r>
              <a:rPr lang="en-US" dirty="0"/>
              <a:t>be plural:</a:t>
            </a:r>
          </a:p>
          <a:p>
            <a:pPr lvl="0"/>
            <a:r>
              <a:rPr lang="en-US" dirty="0"/>
              <a:t>-</a:t>
            </a:r>
            <a:r>
              <a:rPr lang="en-US" dirty="0" err="1"/>
              <a:t>s</a:t>
            </a:r>
            <a:endParaRPr lang="en-US" dirty="0"/>
          </a:p>
          <a:p>
            <a:pPr lvl="0"/>
            <a:r>
              <a:rPr lang="en-US" dirty="0"/>
              <a:t>-</a:t>
            </a:r>
            <a:r>
              <a:rPr lang="en-US" dirty="0" err="1"/>
              <a:t>ies</a:t>
            </a:r>
            <a:endParaRPr lang="en-US" dirty="0"/>
          </a:p>
          <a:p>
            <a:pPr lvl="0"/>
            <a:r>
              <a:rPr lang="en-US" dirty="0"/>
              <a:t>change of vowel (</a:t>
            </a:r>
            <a:r>
              <a:rPr lang="en-US" i="1" dirty="0"/>
              <a:t>mouse/mice</a:t>
            </a:r>
            <a:r>
              <a:rPr lang="en-US" dirty="0"/>
              <a:t>)</a:t>
            </a:r>
          </a:p>
          <a:p>
            <a:pPr lvl="0"/>
            <a:r>
              <a:rPr lang="en-US" dirty="0"/>
              <a:t>-</a:t>
            </a:r>
            <a:r>
              <a:rPr lang="en-US" dirty="0" err="1"/>
              <a:t>i</a:t>
            </a:r>
            <a:r>
              <a:rPr lang="en-US" dirty="0"/>
              <a:t> (</a:t>
            </a:r>
            <a:r>
              <a:rPr lang="en-US" i="1" dirty="0"/>
              <a:t>octopi</a:t>
            </a:r>
            <a:r>
              <a:rPr lang="en-US" dirty="0"/>
              <a:t>)</a:t>
            </a:r>
          </a:p>
          <a:p>
            <a:pPr lvl="0"/>
            <a:r>
              <a:rPr lang="en-US" dirty="0"/>
              <a:t>no change at all: </a:t>
            </a:r>
          </a:p>
          <a:p>
            <a:r>
              <a:rPr lang="en-US" i="1" dirty="0"/>
              <a:t>(deer, elk, moose</a:t>
            </a:r>
            <a:r>
              <a:rPr lang="en-US" i="1" dirty="0" smtClean="0"/>
              <a:t>)</a:t>
            </a:r>
            <a:endParaRPr lang="en-US" dirty="0" smtClean="0"/>
          </a:p>
          <a:p>
            <a:pPr>
              <a:buNone/>
            </a:pPr>
            <a:r>
              <a:rPr lang="en-US" dirty="0"/>
              <a:t>Can have certain suffixes: </a:t>
            </a:r>
          </a:p>
          <a:p>
            <a:pPr lvl="0"/>
            <a:r>
              <a:rPr lang="en-US" dirty="0"/>
              <a:t>-</a:t>
            </a:r>
            <a:r>
              <a:rPr lang="en-US" dirty="0" err="1"/>
              <a:t>er</a:t>
            </a:r>
            <a:r>
              <a:rPr lang="en-US" dirty="0"/>
              <a:t> (</a:t>
            </a:r>
            <a:r>
              <a:rPr lang="en-US" i="1" dirty="0"/>
              <a:t>driver</a:t>
            </a:r>
            <a:r>
              <a:rPr lang="en-US" dirty="0"/>
              <a:t>)</a:t>
            </a:r>
          </a:p>
          <a:p>
            <a:pPr lvl="0"/>
            <a:r>
              <a:rPr lang="en-US" dirty="0"/>
              <a:t>-</a:t>
            </a:r>
            <a:r>
              <a:rPr lang="en-US" dirty="0" err="1"/>
              <a:t>ment</a:t>
            </a:r>
            <a:r>
              <a:rPr lang="en-US" dirty="0"/>
              <a:t> (</a:t>
            </a:r>
            <a:r>
              <a:rPr lang="en-US" i="1" dirty="0"/>
              <a:t>excitement</a:t>
            </a:r>
            <a:r>
              <a:rPr lang="en-US" dirty="0"/>
              <a:t>)</a:t>
            </a:r>
          </a:p>
          <a:p>
            <a:pPr lvl="0"/>
            <a:r>
              <a:rPr lang="en-US" dirty="0"/>
              <a:t>-</a:t>
            </a:r>
            <a:r>
              <a:rPr lang="en-US" dirty="0" err="1"/>
              <a:t>ness</a:t>
            </a:r>
            <a:r>
              <a:rPr lang="en-US" dirty="0"/>
              <a:t> (</a:t>
            </a:r>
            <a:r>
              <a:rPr lang="en-US" i="1" dirty="0"/>
              <a:t>happiness</a:t>
            </a:r>
            <a:r>
              <a:rPr lang="en-US" dirty="0"/>
              <a:t>)</a:t>
            </a:r>
          </a:p>
          <a:p>
            <a:pPr lvl="0"/>
            <a:r>
              <a:rPr lang="en-US" dirty="0"/>
              <a:t>-ship (</a:t>
            </a:r>
            <a:r>
              <a:rPr lang="en-US" i="1" dirty="0"/>
              <a:t>friendship</a:t>
            </a:r>
            <a:r>
              <a:rPr lang="en-US" dirty="0"/>
              <a:t>)</a:t>
            </a:r>
          </a:p>
          <a:p>
            <a:pPr lvl="0"/>
            <a:r>
              <a:rPr lang="en-US" dirty="0"/>
              <a:t>-</a:t>
            </a:r>
            <a:r>
              <a:rPr lang="en-US" dirty="0" err="1"/>
              <a:t>ance</a:t>
            </a:r>
            <a:r>
              <a:rPr lang="en-US" dirty="0"/>
              <a:t> (</a:t>
            </a:r>
            <a:r>
              <a:rPr lang="en-US" i="1" dirty="0"/>
              <a:t>importance)</a:t>
            </a:r>
            <a:endParaRPr lang="en-US" dirty="0"/>
          </a:p>
          <a:p>
            <a:pPr lvl="0"/>
            <a:r>
              <a:rPr lang="en-US" dirty="0"/>
              <a:t>-ion (</a:t>
            </a:r>
            <a:r>
              <a:rPr lang="en-US" i="1" dirty="0"/>
              <a:t>nation, mission)</a:t>
            </a:r>
            <a:endParaRPr lang="en-US" dirty="0"/>
          </a:p>
          <a:p>
            <a:pPr lvl="0"/>
            <a:r>
              <a:rPr lang="en-US" i="1" dirty="0"/>
              <a:t>-</a:t>
            </a:r>
            <a:r>
              <a:rPr lang="en-US" dirty="0"/>
              <a:t>hood (</a:t>
            </a:r>
            <a:r>
              <a:rPr lang="en-US" i="1" dirty="0"/>
              <a:t>childhood</a:t>
            </a:r>
            <a:r>
              <a:rPr lang="en-US" dirty="0"/>
              <a:t>)</a:t>
            </a:r>
            <a:endParaRPr lang="en-US" dirty="0" smtClean="0"/>
          </a:p>
          <a:p>
            <a:endParaRPr lang="en-US" dirty="0" smtClean="0"/>
          </a:p>
        </p:txBody>
      </p:sp>
      <p:sp>
        <p:nvSpPr>
          <p:cNvPr id="5" name="Text Placeholder 4"/>
          <p:cNvSpPr>
            <a:spLocks noGrp="1"/>
          </p:cNvSpPr>
          <p:nvPr>
            <p:ph type="body" sz="quarter" idx="3"/>
          </p:nvPr>
        </p:nvSpPr>
        <p:spPr>
          <a:xfrm>
            <a:off x="4645025" y="1001755"/>
            <a:ext cx="4041775" cy="533358"/>
          </a:xfrm>
        </p:spPr>
        <p:txBody>
          <a:bodyPr/>
          <a:lstStyle/>
          <a:p>
            <a:r>
              <a:rPr lang="en-US" dirty="0" smtClean="0"/>
              <a:t>Syntactic Clues</a:t>
            </a:r>
            <a:endParaRPr lang="en-US" dirty="0"/>
          </a:p>
        </p:txBody>
      </p:sp>
      <p:sp>
        <p:nvSpPr>
          <p:cNvPr id="6" name="Content Placeholder 5"/>
          <p:cNvSpPr>
            <a:spLocks noGrp="1"/>
          </p:cNvSpPr>
          <p:nvPr>
            <p:ph sz="quarter" idx="4"/>
          </p:nvPr>
        </p:nvSpPr>
        <p:spPr>
          <a:xfrm>
            <a:off x="4645025" y="1535114"/>
            <a:ext cx="4041775" cy="5322886"/>
          </a:xfrm>
        </p:spPr>
        <p:txBody>
          <a:bodyPr>
            <a:normAutofit fontScale="55000" lnSpcReduction="20000"/>
          </a:bodyPr>
          <a:lstStyle/>
          <a:p>
            <a:pPr lvl="0">
              <a:buNone/>
            </a:pPr>
            <a:r>
              <a:rPr lang="en-US" dirty="0" smtClean="0"/>
              <a:t>Appears after a </a:t>
            </a:r>
            <a:r>
              <a:rPr lang="en-US" b="1" dirty="0" smtClean="0"/>
              <a:t>Determiner: </a:t>
            </a:r>
            <a:endParaRPr lang="en-US" dirty="0" smtClean="0"/>
          </a:p>
          <a:p>
            <a:r>
              <a:rPr lang="en-US" i="1" dirty="0" smtClean="0"/>
              <a:t>the/a </a:t>
            </a:r>
            <a:endParaRPr lang="en-US" dirty="0" smtClean="0"/>
          </a:p>
          <a:p>
            <a:r>
              <a:rPr lang="en-US" i="1" dirty="0" smtClean="0"/>
              <a:t>this/that</a:t>
            </a:r>
            <a:endParaRPr lang="en-US" dirty="0" smtClean="0"/>
          </a:p>
          <a:p>
            <a:r>
              <a:rPr lang="en-US" i="1" dirty="0" smtClean="0"/>
              <a:t>these/those</a:t>
            </a:r>
            <a:endParaRPr lang="en-US" dirty="0" smtClean="0"/>
          </a:p>
          <a:p>
            <a:r>
              <a:rPr lang="en-US" i="1" dirty="0" smtClean="0"/>
              <a:t>my/your/his/her/our/their</a:t>
            </a:r>
            <a:endParaRPr lang="en-US" dirty="0" smtClean="0"/>
          </a:p>
          <a:p>
            <a:r>
              <a:rPr lang="en-US" b="1" dirty="0" err="1" smtClean="0"/>
              <a:t>Det</a:t>
            </a:r>
            <a:r>
              <a:rPr lang="en-US" b="1" dirty="0" smtClean="0"/>
              <a:t> + ____</a:t>
            </a:r>
            <a:endParaRPr lang="en-US" dirty="0" smtClean="0"/>
          </a:p>
          <a:p>
            <a:r>
              <a:rPr lang="en-US" dirty="0" smtClean="0"/>
              <a:t> </a:t>
            </a:r>
            <a:r>
              <a:rPr lang="en-US" b="1" i="1" dirty="0" smtClean="0"/>
              <a:t>the   dog</a:t>
            </a:r>
            <a:endParaRPr lang="en-US" dirty="0" smtClean="0"/>
          </a:p>
          <a:p>
            <a:r>
              <a:rPr lang="en-US" b="1" i="1" dirty="0" smtClean="0"/>
              <a:t>my   house</a:t>
            </a:r>
            <a:endParaRPr lang="en-US" dirty="0" smtClean="0"/>
          </a:p>
          <a:p>
            <a:pPr lvl="0">
              <a:buNone/>
            </a:pPr>
            <a:r>
              <a:rPr lang="en-US" dirty="0" smtClean="0"/>
              <a:t>Appears after a </a:t>
            </a:r>
            <a:r>
              <a:rPr lang="en-US" b="1" dirty="0" smtClean="0"/>
              <a:t>Numeral:</a:t>
            </a:r>
            <a:r>
              <a:rPr lang="en-US" dirty="0" smtClean="0"/>
              <a:t> </a:t>
            </a:r>
          </a:p>
          <a:p>
            <a:r>
              <a:rPr lang="en-US" b="1" dirty="0" smtClean="0"/>
              <a:t>Cardinal: </a:t>
            </a:r>
            <a:r>
              <a:rPr lang="en-US" dirty="0" smtClean="0"/>
              <a:t>(</a:t>
            </a:r>
            <a:r>
              <a:rPr lang="en-US" i="1" dirty="0" smtClean="0"/>
              <a:t>six, ten, two hundred) </a:t>
            </a:r>
            <a:r>
              <a:rPr lang="en-US" dirty="0" smtClean="0"/>
              <a:t>or </a:t>
            </a:r>
          </a:p>
          <a:p>
            <a:r>
              <a:rPr lang="en-US" b="1" dirty="0" smtClean="0"/>
              <a:t>Ordinal </a:t>
            </a:r>
            <a:r>
              <a:rPr lang="en-US" dirty="0" smtClean="0"/>
              <a:t>(</a:t>
            </a:r>
            <a:r>
              <a:rPr lang="en-US" i="1" dirty="0" smtClean="0"/>
              <a:t>first, fifth, tenth</a:t>
            </a:r>
            <a:r>
              <a:rPr lang="en-US" dirty="0" smtClean="0"/>
              <a:t>)</a:t>
            </a:r>
          </a:p>
          <a:p>
            <a:r>
              <a:rPr lang="en-US" b="1" dirty="0" smtClean="0"/>
              <a:t>NUM + ____</a:t>
            </a:r>
            <a:endParaRPr lang="en-US" dirty="0" smtClean="0"/>
          </a:p>
          <a:p>
            <a:r>
              <a:rPr lang="en-US" b="1" i="1" dirty="0" smtClean="0"/>
              <a:t>  six          dogs</a:t>
            </a:r>
            <a:endParaRPr lang="en-US" dirty="0" smtClean="0"/>
          </a:p>
          <a:p>
            <a:r>
              <a:rPr lang="en-US" b="1" i="1" dirty="0" smtClean="0"/>
              <a:t> second place </a:t>
            </a:r>
            <a:endParaRPr lang="en-US" dirty="0" smtClean="0"/>
          </a:p>
          <a:p>
            <a:pPr lvl="0">
              <a:buNone/>
            </a:pPr>
            <a:r>
              <a:rPr lang="en-US" dirty="0" smtClean="0"/>
              <a:t>Appears after a </a:t>
            </a:r>
            <a:r>
              <a:rPr lang="en-US" b="1" dirty="0" smtClean="0"/>
              <a:t>Quantifier: </a:t>
            </a:r>
            <a:endParaRPr lang="en-US" dirty="0" smtClean="0"/>
          </a:p>
          <a:p>
            <a:r>
              <a:rPr lang="en-US" dirty="0" smtClean="0"/>
              <a:t>(</a:t>
            </a:r>
            <a:r>
              <a:rPr lang="en-US" i="1" dirty="0" smtClean="0"/>
              <a:t>all, each, every, both, some, several, many, few, more, much, less </a:t>
            </a:r>
            <a:r>
              <a:rPr lang="en-US" dirty="0" smtClean="0"/>
              <a:t>) </a:t>
            </a:r>
          </a:p>
          <a:p>
            <a:r>
              <a:rPr lang="en-US" b="1" dirty="0" smtClean="0"/>
              <a:t>Q + ____</a:t>
            </a:r>
            <a:endParaRPr lang="en-US" dirty="0" smtClean="0"/>
          </a:p>
          <a:p>
            <a:r>
              <a:rPr lang="en-US" b="1" i="1" dirty="0" smtClean="0"/>
              <a:t>all      dogs </a:t>
            </a:r>
            <a:endParaRPr lang="en-US" dirty="0" smtClean="0"/>
          </a:p>
          <a:p>
            <a:r>
              <a:rPr lang="en-US" b="1" i="1" dirty="0" smtClean="0"/>
              <a:t>much water </a:t>
            </a:r>
            <a:endParaRPr lang="en-US" dirty="0" smtClean="0"/>
          </a:p>
          <a:p>
            <a:pPr lvl="0">
              <a:buNone/>
            </a:pPr>
            <a:r>
              <a:rPr lang="en-US" dirty="0" smtClean="0"/>
              <a:t>Can be modified by an </a:t>
            </a:r>
            <a:r>
              <a:rPr lang="en-US" b="1" dirty="0" smtClean="0"/>
              <a:t>Adjective </a:t>
            </a:r>
            <a:r>
              <a:rPr lang="en-US" dirty="0" smtClean="0"/>
              <a:t>(</a:t>
            </a:r>
            <a:r>
              <a:rPr lang="en-US" i="1" dirty="0" smtClean="0"/>
              <a:t>tall, happy, green) </a:t>
            </a:r>
            <a:endParaRPr lang="en-US" dirty="0" smtClean="0"/>
          </a:p>
          <a:p>
            <a:r>
              <a:rPr lang="en-US" dirty="0" err="1" smtClean="0"/>
              <a:t>Adj</a:t>
            </a:r>
            <a:r>
              <a:rPr lang="en-US" dirty="0" smtClean="0"/>
              <a:t> + ____</a:t>
            </a:r>
          </a:p>
          <a:p>
            <a:r>
              <a:rPr lang="en-US" b="1" i="1" dirty="0" smtClean="0"/>
              <a:t> (the) </a:t>
            </a:r>
            <a:r>
              <a:rPr lang="en-US" b="1" i="1" u="sng" dirty="0" smtClean="0"/>
              <a:t>tall</a:t>
            </a:r>
            <a:r>
              <a:rPr lang="en-US" b="1" i="1" dirty="0" smtClean="0"/>
              <a:t>    people </a:t>
            </a:r>
            <a:endParaRPr lang="en-US" dirty="0" smtClean="0"/>
          </a:p>
          <a:p>
            <a:r>
              <a:rPr lang="en-US" b="1" i="1" dirty="0" smtClean="0"/>
              <a:t>(eight) </a:t>
            </a:r>
            <a:r>
              <a:rPr lang="en-US" b="1" i="1" u="sng" dirty="0" smtClean="0"/>
              <a:t>green</a:t>
            </a:r>
            <a:r>
              <a:rPr lang="en-US" b="1" i="1" dirty="0" smtClean="0"/>
              <a:t> frogs </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 Is Just Data</a:t>
            </a:r>
            <a:endParaRPr lang="en-US" dirty="0"/>
          </a:p>
        </p:txBody>
      </p:sp>
      <p:sp>
        <p:nvSpPr>
          <p:cNvPr id="3" name="Content Placeholder 2"/>
          <p:cNvSpPr>
            <a:spLocks noGrp="1"/>
          </p:cNvSpPr>
          <p:nvPr>
            <p:ph idx="1"/>
          </p:nvPr>
        </p:nvSpPr>
        <p:spPr/>
        <p:txBody>
          <a:bodyPr/>
          <a:lstStyle/>
          <a:p>
            <a:r>
              <a:rPr lang="en-US" dirty="0" smtClean="0"/>
              <a:t>Dialectal variations are data to be analyzed, not “right” and “wrong” forms to be judged.</a:t>
            </a:r>
          </a:p>
          <a:p>
            <a:pPr>
              <a:buNone/>
            </a:pPr>
            <a:r>
              <a:rPr lang="en-US" dirty="0" smtClean="0"/>
              <a:t>			She saw six </a:t>
            </a:r>
            <a:r>
              <a:rPr lang="en-US" dirty="0" err="1" smtClean="0"/>
              <a:t>deers</a:t>
            </a:r>
            <a:r>
              <a:rPr lang="en-US" dirty="0" smtClean="0"/>
              <a:t>/deer on her lawn.	</a:t>
            </a:r>
          </a:p>
          <a:p>
            <a:pPr>
              <a:buNone/>
            </a:pPr>
            <a:r>
              <a:rPr lang="en-US" dirty="0" smtClean="0"/>
              <a:t>			She had drank/drunk the beer.</a:t>
            </a:r>
          </a:p>
          <a:p>
            <a:r>
              <a:rPr lang="en-US" dirty="0" smtClean="0"/>
              <a:t>Such examples focus first on linguistic forms and understanding their syntax; social judgments are separate.</a:t>
            </a:r>
          </a:p>
          <a:p>
            <a:pPr>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 Is Just Data</a:t>
            </a:r>
            <a:endParaRPr lang="en-US" dirty="0"/>
          </a:p>
        </p:txBody>
      </p:sp>
      <p:sp>
        <p:nvSpPr>
          <p:cNvPr id="3" name="Content Placeholder 2"/>
          <p:cNvSpPr>
            <a:spLocks noGrp="1"/>
          </p:cNvSpPr>
          <p:nvPr>
            <p:ph idx="1"/>
          </p:nvPr>
        </p:nvSpPr>
        <p:spPr/>
        <p:txBody>
          <a:bodyPr/>
          <a:lstStyle/>
          <a:p>
            <a:r>
              <a:rPr lang="en-US" dirty="0" smtClean="0"/>
              <a:t>Dialectal variations are data to be analyzed, not “right” and “wrong” forms to be judged.</a:t>
            </a:r>
          </a:p>
          <a:p>
            <a:pPr>
              <a:buNone/>
            </a:pPr>
            <a:r>
              <a:rPr lang="en-US" dirty="0" smtClean="0"/>
              <a:t>			She saw six </a:t>
            </a:r>
            <a:r>
              <a:rPr lang="en-US" dirty="0" err="1" smtClean="0">
                <a:solidFill>
                  <a:srgbClr val="0000FF"/>
                </a:solidFill>
              </a:rPr>
              <a:t>deers</a:t>
            </a:r>
            <a:r>
              <a:rPr lang="en-US" dirty="0" smtClean="0">
                <a:solidFill>
                  <a:srgbClr val="0000FF"/>
                </a:solidFill>
              </a:rPr>
              <a:t>/deer </a:t>
            </a:r>
            <a:r>
              <a:rPr lang="en-US" dirty="0" smtClean="0"/>
              <a:t>on her lawn.	</a:t>
            </a:r>
          </a:p>
          <a:p>
            <a:pPr>
              <a:buNone/>
            </a:pPr>
            <a:r>
              <a:rPr lang="en-US" dirty="0" smtClean="0"/>
              <a:t>			She had drank/drunk the beer.</a:t>
            </a:r>
          </a:p>
          <a:p>
            <a:r>
              <a:rPr lang="en-US" dirty="0" smtClean="0"/>
              <a:t>Such examples focus first on linguistic forms and understanding their syntax; social judgments are separate.</a:t>
            </a:r>
          </a:p>
          <a:p>
            <a:pPr>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 Is Just Data</a:t>
            </a:r>
            <a:endParaRPr lang="en-US" dirty="0"/>
          </a:p>
        </p:txBody>
      </p:sp>
      <p:sp>
        <p:nvSpPr>
          <p:cNvPr id="3" name="Content Placeholder 2"/>
          <p:cNvSpPr>
            <a:spLocks noGrp="1"/>
          </p:cNvSpPr>
          <p:nvPr>
            <p:ph idx="1"/>
          </p:nvPr>
        </p:nvSpPr>
        <p:spPr/>
        <p:txBody>
          <a:bodyPr/>
          <a:lstStyle/>
          <a:p>
            <a:r>
              <a:rPr lang="en-US" dirty="0" smtClean="0"/>
              <a:t>Dialectal variations are data to be analyzed, not “right” and “wrong” forms to be judged.</a:t>
            </a:r>
          </a:p>
          <a:p>
            <a:pPr>
              <a:buNone/>
            </a:pPr>
            <a:r>
              <a:rPr lang="en-US" dirty="0" smtClean="0"/>
              <a:t>			She saw six </a:t>
            </a:r>
            <a:r>
              <a:rPr lang="en-US" dirty="0" err="1" smtClean="0"/>
              <a:t>deers</a:t>
            </a:r>
            <a:r>
              <a:rPr lang="en-US" dirty="0" smtClean="0"/>
              <a:t>/deer on her lawn.	</a:t>
            </a:r>
          </a:p>
          <a:p>
            <a:pPr>
              <a:buNone/>
            </a:pPr>
            <a:r>
              <a:rPr lang="en-US" dirty="0" smtClean="0"/>
              <a:t>			She had </a:t>
            </a:r>
            <a:r>
              <a:rPr lang="en-US" dirty="0" smtClean="0">
                <a:solidFill>
                  <a:srgbClr val="0000FF"/>
                </a:solidFill>
              </a:rPr>
              <a:t>drank/drunk </a:t>
            </a:r>
            <a:r>
              <a:rPr lang="en-US" dirty="0" smtClean="0"/>
              <a:t>the beer.</a:t>
            </a:r>
          </a:p>
          <a:p>
            <a:r>
              <a:rPr lang="en-US" dirty="0" smtClean="0"/>
              <a:t>Such inquiry focuses first on identification of linguistic forms and understanding their syntax; social judgments are separate.</a:t>
            </a:r>
          </a:p>
          <a:p>
            <a:pPr>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Future Teachers Say:</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“When you come to understand the </a:t>
            </a:r>
            <a:r>
              <a:rPr lang="en-US" dirty="0"/>
              <a:t>basic principles behind </a:t>
            </a:r>
            <a:r>
              <a:rPr lang="en-US" dirty="0" smtClean="0"/>
              <a:t>linguistics, then you simply use </a:t>
            </a:r>
            <a:r>
              <a:rPr lang="en-US" dirty="0"/>
              <a:t>these to</a:t>
            </a:r>
            <a:r>
              <a:rPr lang="en-US" dirty="0" smtClean="0"/>
              <a:t> show that </a:t>
            </a:r>
            <a:r>
              <a:rPr lang="en-US" dirty="0"/>
              <a:t>negative reactions to certain dialects and languages are not founded in linguistic </a:t>
            </a:r>
            <a:r>
              <a:rPr lang="en-US" dirty="0" smtClean="0"/>
              <a:t>truth, </a:t>
            </a:r>
            <a:r>
              <a:rPr lang="en-US" dirty="0"/>
              <a:t>but in social stereotypes</a:t>
            </a:r>
            <a:r>
              <a:rPr lang="en-US" dirty="0" smtClean="0"/>
              <a:t>.”</a:t>
            </a:r>
          </a:p>
          <a:p>
            <a:pPr>
              <a:buNone/>
            </a:pPr>
            <a:r>
              <a:rPr lang="en-US" dirty="0" smtClean="0"/>
              <a:t>“It is really important for children to realize that different dialects are not sub-standard, but simply different. They are rule-governed, and together we can discover what those rules are and how they came to be.”</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Linguistic Approach to </a:t>
            </a:r>
            <a:br>
              <a:rPr lang="en-US" dirty="0" smtClean="0"/>
            </a:br>
            <a:r>
              <a:rPr lang="en-US" dirty="0" smtClean="0"/>
              <a:t>Lexical Categories</a:t>
            </a:r>
            <a:endParaRPr lang="en-US" dirty="0"/>
          </a:p>
        </p:txBody>
      </p:sp>
      <p:sp>
        <p:nvSpPr>
          <p:cNvPr id="3" name="Content Placeholder 2"/>
          <p:cNvSpPr>
            <a:spLocks noGrp="1"/>
          </p:cNvSpPr>
          <p:nvPr>
            <p:ph idx="1"/>
          </p:nvPr>
        </p:nvSpPr>
        <p:spPr/>
        <p:txBody>
          <a:bodyPr>
            <a:normAutofit/>
          </a:bodyPr>
          <a:lstStyle/>
          <a:p>
            <a:r>
              <a:rPr lang="en-US" dirty="0" smtClean="0"/>
              <a:t>Represents rules of natural language, not arbitrary rules.</a:t>
            </a:r>
          </a:p>
          <a:p>
            <a:r>
              <a:rPr lang="en-US" dirty="0" smtClean="0"/>
              <a:t>Presents dialectal variation simply as data to be analyzed.</a:t>
            </a:r>
          </a:p>
          <a:p>
            <a:r>
              <a:rPr lang="en-US" dirty="0" smtClean="0"/>
              <a:t>It positions us all (students, teachers, speakers) as experts and collaborators, rather than as passive receivers of information.</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Subjects</a:t>
            </a:r>
            <a:endParaRPr lang="en-US" dirty="0"/>
          </a:p>
        </p:txBody>
      </p:sp>
      <p:sp>
        <p:nvSpPr>
          <p:cNvPr id="3" name="Content Placeholder 2"/>
          <p:cNvSpPr>
            <a:spLocks noGrp="1"/>
          </p:cNvSpPr>
          <p:nvPr>
            <p:ph idx="1"/>
          </p:nvPr>
        </p:nvSpPr>
        <p:spPr/>
        <p:txBody>
          <a:bodyPr>
            <a:normAutofit/>
          </a:bodyPr>
          <a:lstStyle/>
          <a:p>
            <a:pPr>
              <a:buNone/>
            </a:pPr>
            <a:r>
              <a:rPr lang="en-US" b="1" dirty="0" smtClean="0"/>
              <a:t>Traditional </a:t>
            </a:r>
            <a:r>
              <a:rPr lang="en-US" b="1" dirty="0"/>
              <a:t>approach: </a:t>
            </a:r>
            <a:endParaRPr lang="en-US" b="1" dirty="0" smtClean="0"/>
          </a:p>
          <a:p>
            <a:r>
              <a:rPr lang="en-US" dirty="0" smtClean="0"/>
              <a:t>A subject is what the sentence is </a:t>
            </a:r>
            <a:r>
              <a:rPr lang="en-US" dirty="0"/>
              <a:t>about</a:t>
            </a:r>
            <a:r>
              <a:rPr lang="en-US" dirty="0" smtClean="0"/>
              <a:t> or the “doer of the action.”</a:t>
            </a:r>
          </a:p>
          <a:p>
            <a:endParaRPr lang="en-US" dirty="0" smtClean="0"/>
          </a:p>
          <a:p>
            <a:pPr>
              <a:buNone/>
            </a:pPr>
            <a:r>
              <a:rPr lang="en-US" b="1" dirty="0" smtClean="0"/>
              <a:t>Linguistically</a:t>
            </a:r>
            <a:r>
              <a:rPr lang="en-US" b="1" dirty="0"/>
              <a:t>-informed </a:t>
            </a:r>
            <a:r>
              <a:rPr lang="en-US" b="1" dirty="0" smtClean="0"/>
              <a:t>approach</a:t>
            </a:r>
            <a:r>
              <a:rPr lang="en-US" dirty="0" smtClean="0"/>
              <a:t>:</a:t>
            </a:r>
          </a:p>
          <a:p>
            <a:r>
              <a:rPr lang="en-US" dirty="0" smtClean="0"/>
              <a:t>A subject is a phrase that occurs in a particular syntactic position.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Linguistically-literate Teachers</a:t>
            </a:r>
            <a:endParaRPr lang="en-US" dirty="0"/>
          </a:p>
        </p:txBody>
      </p:sp>
      <p:sp>
        <p:nvSpPr>
          <p:cNvPr id="3" name="Content Placeholder 2"/>
          <p:cNvSpPr>
            <a:spLocks noGrp="1"/>
          </p:cNvSpPr>
          <p:nvPr>
            <p:ph idx="1"/>
          </p:nvPr>
        </p:nvSpPr>
        <p:spPr>
          <a:xfrm>
            <a:off x="301752" y="1417638"/>
            <a:ext cx="8503920" cy="4916630"/>
          </a:xfrm>
        </p:spPr>
        <p:txBody>
          <a:bodyPr>
            <a:normAutofit/>
          </a:bodyPr>
          <a:lstStyle/>
          <a:p>
            <a:r>
              <a:rPr lang="en-US" dirty="0" smtClean="0"/>
              <a:t>Linguistically-literate teachers model the scientific method in their classrooms, using language data, thereby allowing their students to discover the unconscious knowledge underlying all speakers’ and signers’ language usage.</a:t>
            </a:r>
          </a:p>
          <a:p>
            <a:endParaRPr lang="en-US" dirty="0" smtClean="0"/>
          </a:p>
          <a:p>
            <a:r>
              <a:rPr lang="en-US" dirty="0" smtClean="0"/>
              <a:t>The study of linguistics improves teachers’ understanding and practice of scientific inquiry.</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44562"/>
          </a:xfrm>
        </p:spPr>
        <p:txBody>
          <a:bodyPr>
            <a:noAutofit/>
          </a:bodyPr>
          <a:lstStyle/>
          <a:p>
            <a:r>
              <a:rPr lang="en-US" dirty="0" smtClean="0"/>
              <a:t>Finding Subjects via SAI</a:t>
            </a:r>
            <a:endParaRPr lang="en-US" dirty="0"/>
          </a:p>
        </p:txBody>
      </p:sp>
      <p:sp>
        <p:nvSpPr>
          <p:cNvPr id="6" name="TextBox 5"/>
          <p:cNvSpPr txBox="1"/>
          <p:nvPr/>
        </p:nvSpPr>
        <p:spPr>
          <a:xfrm>
            <a:off x="286240" y="1566544"/>
            <a:ext cx="4304576" cy="4832092"/>
          </a:xfrm>
          <a:prstGeom prst="rect">
            <a:avLst/>
          </a:prstGeom>
          <a:noFill/>
        </p:spPr>
        <p:txBody>
          <a:bodyPr wrap="square" rtlCol="0">
            <a:spAutoFit/>
          </a:bodyPr>
          <a:lstStyle/>
          <a:p>
            <a:pPr marL="342900" indent="-342900">
              <a:spcAft>
                <a:spcPts val="4200"/>
              </a:spcAft>
              <a:buFont typeface="+mj-lt"/>
              <a:buAutoNum type="arabicPeriod"/>
            </a:pPr>
            <a:r>
              <a:rPr lang="en-US" sz="2400" dirty="0" smtClean="0"/>
              <a:t>The rat will sit on the wall. </a:t>
            </a:r>
          </a:p>
          <a:p>
            <a:pPr marL="342900" indent="-342900">
              <a:spcAft>
                <a:spcPts val="4200"/>
              </a:spcAft>
              <a:buFont typeface="+mj-lt"/>
              <a:buAutoNum type="arabicPeriod"/>
            </a:pPr>
            <a:endParaRPr lang="en-US" sz="2400" dirty="0" smtClean="0"/>
          </a:p>
          <a:p>
            <a:pPr marL="342900" indent="-342900">
              <a:spcAft>
                <a:spcPts val="4200"/>
              </a:spcAft>
              <a:buFont typeface="+mj-lt"/>
              <a:buAutoNum type="arabicPeriod"/>
            </a:pPr>
            <a:r>
              <a:rPr lang="en-US" sz="2400" dirty="0" smtClean="0"/>
              <a:t>Your teacher with the crazy hat should ride the bus.</a:t>
            </a:r>
          </a:p>
          <a:p>
            <a:pPr marL="342900" indent="-342900">
              <a:spcAft>
                <a:spcPts val="4200"/>
              </a:spcAft>
              <a:buFont typeface="+mj-lt"/>
              <a:buAutoNum type="arabicPeriod"/>
            </a:pPr>
            <a:r>
              <a:rPr lang="en-US" sz="2400" dirty="0" smtClean="0"/>
              <a:t>It is raining.</a:t>
            </a:r>
          </a:p>
          <a:p>
            <a:pPr marL="342900" indent="-342900">
              <a:spcAft>
                <a:spcPts val="4200"/>
              </a:spcAft>
              <a:buFont typeface="+mj-lt"/>
              <a:buAutoNum type="arabicPeriod"/>
            </a:pPr>
            <a:r>
              <a:rPr lang="en-US" sz="2400" dirty="0" smtClean="0"/>
              <a:t>There will be marbles in the box.</a:t>
            </a:r>
          </a:p>
        </p:txBody>
      </p:sp>
      <p:sp>
        <p:nvSpPr>
          <p:cNvPr id="7" name="TextBox 6"/>
          <p:cNvSpPr txBox="1"/>
          <p:nvPr/>
        </p:nvSpPr>
        <p:spPr>
          <a:xfrm>
            <a:off x="4590816" y="1566544"/>
            <a:ext cx="4192446" cy="4832092"/>
          </a:xfrm>
          <a:prstGeom prst="rect">
            <a:avLst/>
          </a:prstGeom>
          <a:noFill/>
        </p:spPr>
        <p:txBody>
          <a:bodyPr wrap="square" rtlCol="0">
            <a:spAutoFit/>
          </a:bodyPr>
          <a:lstStyle/>
          <a:p>
            <a:pPr marL="342900" indent="-342900">
              <a:spcAft>
                <a:spcPts val="4200"/>
              </a:spcAft>
              <a:buFont typeface="Lucida Grande"/>
              <a:buChar char="➔"/>
            </a:pPr>
            <a:r>
              <a:rPr lang="en-US" sz="2400" b="1" dirty="0" smtClean="0"/>
              <a:t>Will</a:t>
            </a:r>
            <a:r>
              <a:rPr lang="en-US" sz="2400" dirty="0" smtClean="0"/>
              <a:t> </a:t>
            </a:r>
            <a:r>
              <a:rPr lang="en-US" sz="2400" u="sng" dirty="0" smtClean="0"/>
              <a:t>the rat </a:t>
            </a:r>
            <a:r>
              <a:rPr lang="en-US" sz="2400" dirty="0" smtClean="0"/>
              <a:t>sit on the wall?</a:t>
            </a:r>
          </a:p>
          <a:p>
            <a:pPr marL="342900" indent="-342900">
              <a:spcAft>
                <a:spcPts val="4200"/>
              </a:spcAft>
            </a:pPr>
            <a:r>
              <a:rPr lang="en-US" sz="2400" dirty="0" smtClean="0"/>
              <a:t>NOT The </a:t>
            </a:r>
            <a:r>
              <a:rPr lang="en-US" sz="2400" b="1" dirty="0" smtClean="0"/>
              <a:t>will </a:t>
            </a:r>
            <a:r>
              <a:rPr lang="en-US" sz="2400" dirty="0" smtClean="0"/>
              <a:t>rat sit on the wall?</a:t>
            </a:r>
          </a:p>
          <a:p>
            <a:pPr marL="342900" indent="-342900">
              <a:spcAft>
                <a:spcPts val="4200"/>
              </a:spcAft>
              <a:buFont typeface="Lucida Grande"/>
              <a:buChar char="➔"/>
            </a:pPr>
            <a:r>
              <a:rPr lang="en-US" sz="2400" b="1" dirty="0" smtClean="0"/>
              <a:t>Should </a:t>
            </a:r>
            <a:r>
              <a:rPr lang="en-US" sz="2400" u="sng" dirty="0" smtClean="0"/>
              <a:t>your teacher with the crazy hat</a:t>
            </a:r>
            <a:r>
              <a:rPr lang="en-US" sz="2400" dirty="0" smtClean="0"/>
              <a:t> ride the bus?</a:t>
            </a:r>
          </a:p>
          <a:p>
            <a:pPr marL="342900" indent="-342900">
              <a:spcAft>
                <a:spcPts val="4200"/>
              </a:spcAft>
              <a:buFont typeface="Lucida Grande"/>
              <a:buChar char="➔"/>
            </a:pPr>
            <a:r>
              <a:rPr lang="en-US" sz="2400" b="1" dirty="0" smtClean="0"/>
              <a:t>Is </a:t>
            </a:r>
            <a:r>
              <a:rPr lang="en-US" sz="2400" u="sng" dirty="0" smtClean="0"/>
              <a:t>it</a:t>
            </a:r>
            <a:r>
              <a:rPr lang="en-US" sz="2400" dirty="0" smtClean="0"/>
              <a:t> raining?</a:t>
            </a:r>
          </a:p>
          <a:p>
            <a:pPr marL="342900" indent="-342900">
              <a:spcAft>
                <a:spcPts val="4200"/>
              </a:spcAft>
              <a:buFont typeface="Lucida Grande"/>
              <a:buChar char="➔"/>
            </a:pPr>
            <a:r>
              <a:rPr lang="en-US" sz="2400" b="1" dirty="0" smtClean="0"/>
              <a:t>Will </a:t>
            </a:r>
            <a:r>
              <a:rPr lang="en-US" sz="2400" u="sng" dirty="0" smtClean="0"/>
              <a:t>there </a:t>
            </a:r>
            <a:r>
              <a:rPr lang="en-US" sz="2400" dirty="0" smtClean="0"/>
              <a:t>be marbles in the box?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555"/>
            <a:ext cx="8229600" cy="471204"/>
          </a:xfrm>
        </p:spPr>
        <p:txBody>
          <a:bodyPr>
            <a:noAutofit/>
          </a:bodyPr>
          <a:lstStyle/>
          <a:p>
            <a:r>
              <a:rPr lang="en-US" dirty="0" smtClean="0"/>
              <a:t>Passive</a:t>
            </a:r>
            <a:endParaRPr lang="en-US" dirty="0"/>
          </a:p>
        </p:txBody>
      </p:sp>
      <p:sp>
        <p:nvSpPr>
          <p:cNvPr id="6" name="TextBox 5"/>
          <p:cNvSpPr txBox="1"/>
          <p:nvPr/>
        </p:nvSpPr>
        <p:spPr>
          <a:xfrm>
            <a:off x="316779" y="735047"/>
            <a:ext cx="4304576" cy="461665"/>
          </a:xfrm>
          <a:prstGeom prst="rect">
            <a:avLst/>
          </a:prstGeom>
          <a:noFill/>
        </p:spPr>
        <p:txBody>
          <a:bodyPr wrap="square" rtlCol="0">
            <a:spAutoFit/>
          </a:bodyPr>
          <a:lstStyle/>
          <a:p>
            <a:pPr marL="342900" indent="-342900">
              <a:spcAft>
                <a:spcPts val="2400"/>
              </a:spcAft>
              <a:buFont typeface="+mj-lt"/>
              <a:buAutoNum type="arabicPeriod"/>
            </a:pPr>
            <a:r>
              <a:rPr lang="en-US" sz="2400" dirty="0" smtClean="0"/>
              <a:t>Jack was chased by the giant</a:t>
            </a:r>
          </a:p>
        </p:txBody>
      </p:sp>
      <p:sp>
        <p:nvSpPr>
          <p:cNvPr id="7" name="TextBox 6"/>
          <p:cNvSpPr txBox="1"/>
          <p:nvPr/>
        </p:nvSpPr>
        <p:spPr>
          <a:xfrm>
            <a:off x="4355347" y="735047"/>
            <a:ext cx="4458454" cy="461665"/>
          </a:xfrm>
          <a:prstGeom prst="rect">
            <a:avLst/>
          </a:prstGeom>
          <a:noFill/>
        </p:spPr>
        <p:txBody>
          <a:bodyPr wrap="square" rtlCol="0">
            <a:spAutoFit/>
          </a:bodyPr>
          <a:lstStyle/>
          <a:p>
            <a:pPr marL="342900" indent="-342900">
              <a:spcAft>
                <a:spcPts val="2400"/>
              </a:spcAft>
              <a:buFont typeface="Lucida Grande"/>
              <a:buChar char="➔"/>
            </a:pPr>
            <a:r>
              <a:rPr lang="en-US" sz="2400" b="1" dirty="0" smtClean="0"/>
              <a:t>Was </a:t>
            </a:r>
            <a:r>
              <a:rPr lang="en-US" sz="2400" u="sng" dirty="0" smtClean="0"/>
              <a:t>Jack </a:t>
            </a:r>
            <a:r>
              <a:rPr lang="en-US" sz="2400" dirty="0" smtClean="0"/>
              <a:t>chased by the giant?</a:t>
            </a:r>
          </a:p>
        </p:txBody>
      </p:sp>
      <p:sp>
        <p:nvSpPr>
          <p:cNvPr id="5" name="Rectangle 4"/>
          <p:cNvSpPr/>
          <p:nvPr/>
        </p:nvSpPr>
        <p:spPr>
          <a:xfrm>
            <a:off x="457200" y="1438443"/>
            <a:ext cx="8229600" cy="4985980"/>
          </a:xfrm>
          <a:prstGeom prst="rect">
            <a:avLst/>
          </a:prstGeom>
        </p:spPr>
        <p:txBody>
          <a:bodyPr wrap="square">
            <a:spAutoFit/>
          </a:bodyPr>
          <a:lstStyle/>
          <a:p>
            <a:pPr>
              <a:buNone/>
            </a:pPr>
            <a:r>
              <a:rPr lang="en-US" sz="2400" b="1" dirty="0" smtClean="0"/>
              <a:t>Active</a:t>
            </a:r>
            <a:r>
              <a:rPr lang="en-US" sz="2400" dirty="0" smtClean="0"/>
              <a:t>		</a:t>
            </a:r>
            <a:r>
              <a:rPr lang="en-US" sz="2400" b="1" dirty="0" smtClean="0"/>
              <a:t>The giant </a:t>
            </a:r>
            <a:r>
              <a:rPr lang="en-US" sz="2400" dirty="0" smtClean="0"/>
              <a:t>chased Jack.</a:t>
            </a:r>
          </a:p>
          <a:p>
            <a:pPr>
              <a:buNone/>
            </a:pPr>
            <a:r>
              <a:rPr lang="en-US" sz="2400" dirty="0" smtClean="0"/>
              <a:t>			subject			</a:t>
            </a:r>
          </a:p>
          <a:p>
            <a:pPr>
              <a:buNone/>
            </a:pPr>
            <a:r>
              <a:rPr lang="en-US" sz="2400" dirty="0" smtClean="0"/>
              <a:t>			AGENT		         THEME</a:t>
            </a:r>
          </a:p>
          <a:p>
            <a:pPr>
              <a:spcBef>
                <a:spcPts val="1200"/>
              </a:spcBef>
              <a:buNone/>
            </a:pPr>
            <a:r>
              <a:rPr lang="en-US" sz="2400" b="1" dirty="0" smtClean="0"/>
              <a:t>Passive	Jack </a:t>
            </a:r>
            <a:r>
              <a:rPr lang="en-US" sz="2400" dirty="0" smtClean="0"/>
              <a:t>was chased by the giant.</a:t>
            </a:r>
          </a:p>
          <a:p>
            <a:pPr>
              <a:buNone/>
            </a:pPr>
            <a:r>
              <a:rPr lang="en-US" sz="2400" dirty="0" smtClean="0"/>
              <a:t>			subject</a:t>
            </a:r>
          </a:p>
          <a:p>
            <a:pPr>
              <a:buNone/>
            </a:pPr>
            <a:r>
              <a:rPr lang="en-US" sz="2400" b="1" dirty="0" smtClean="0"/>
              <a:t>			</a:t>
            </a:r>
            <a:r>
              <a:rPr lang="en-US" sz="2400" dirty="0" smtClean="0"/>
              <a:t>THEME			           AGENT</a:t>
            </a:r>
          </a:p>
          <a:p>
            <a:pPr>
              <a:buNone/>
            </a:pPr>
            <a:endParaRPr lang="en-US" sz="2400" b="1" dirty="0" smtClean="0"/>
          </a:p>
          <a:p>
            <a:pPr marL="520700" indent="-228600">
              <a:spcAft>
                <a:spcPts val="1200"/>
              </a:spcAft>
              <a:buFont typeface="Arial"/>
              <a:buChar char="•"/>
            </a:pPr>
            <a:r>
              <a:rPr lang="en-US" sz="2000" dirty="0" smtClean="0"/>
              <a:t>Every passive sentence has a corresponding active one. </a:t>
            </a:r>
          </a:p>
          <a:p>
            <a:pPr marL="520700" indent="-228600">
              <a:spcAft>
                <a:spcPts val="1200"/>
              </a:spcAft>
              <a:buFont typeface="Arial"/>
              <a:buChar char="•"/>
            </a:pPr>
            <a:r>
              <a:rPr lang="en-US" sz="2000" dirty="0" smtClean="0"/>
              <a:t>The subject of an active clause is no longer the subject in the passive version. (It becomes the object of a preposition in an optional </a:t>
            </a:r>
            <a:r>
              <a:rPr lang="en-US" sz="2000" i="1" dirty="0" smtClean="0"/>
              <a:t>by-</a:t>
            </a:r>
            <a:r>
              <a:rPr lang="en-US" sz="2000" dirty="0" smtClean="0"/>
              <a:t>phrase.)</a:t>
            </a:r>
          </a:p>
          <a:p>
            <a:pPr marL="520700" indent="-228600">
              <a:spcAft>
                <a:spcPts val="1200"/>
              </a:spcAft>
              <a:buFont typeface="Arial"/>
              <a:buChar char="•"/>
            </a:pPr>
            <a:r>
              <a:rPr lang="en-US" sz="2000" dirty="0" smtClean="0"/>
              <a:t>The meanings of the two sentences remain the same, and the thematic roles (Agent and Theme) are maintained.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5"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in Writing</a:t>
            </a:r>
            <a:endParaRPr lang="en-US" dirty="0"/>
          </a:p>
        </p:txBody>
      </p:sp>
      <p:sp>
        <p:nvSpPr>
          <p:cNvPr id="3" name="Content Placeholder 2"/>
          <p:cNvSpPr>
            <a:spLocks noGrp="1"/>
          </p:cNvSpPr>
          <p:nvPr>
            <p:ph idx="1"/>
          </p:nvPr>
        </p:nvSpPr>
        <p:spPr/>
        <p:txBody>
          <a:bodyPr>
            <a:normAutofit/>
          </a:bodyPr>
          <a:lstStyle/>
          <a:p>
            <a:r>
              <a:rPr lang="en-US" dirty="0" smtClean="0"/>
              <a:t>MSWord: “Consider revising to avoid passive.”</a:t>
            </a:r>
          </a:p>
          <a:p>
            <a:r>
              <a:rPr lang="en-US" dirty="0" smtClean="0"/>
              <a:t>Passive </a:t>
            </a:r>
            <a:r>
              <a:rPr lang="en-US" dirty="0"/>
              <a:t>can make your writing “weak” and unclear</a:t>
            </a:r>
            <a:r>
              <a:rPr lang="en-US" dirty="0" smtClean="0"/>
              <a:t>. </a:t>
            </a:r>
          </a:p>
          <a:p>
            <a:r>
              <a:rPr lang="en-US" dirty="0" smtClean="0"/>
              <a:t>Shortcuts - Don’t use these verbs in your writing: </a:t>
            </a:r>
            <a:r>
              <a:rPr lang="en-US" i="1" dirty="0" smtClean="0"/>
              <a:t>am, is, are, was, were, being, been</a:t>
            </a:r>
            <a:r>
              <a:rPr lang="en-US" dirty="0" smtClean="0"/>
              <a:t>.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Exists in the Writing World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Rhythmic </a:t>
            </a:r>
            <a:r>
              <a:rPr lang="en-US" dirty="0"/>
              <a:t>seasonal patterns of microbial community turnover </a:t>
            </a:r>
            <a:r>
              <a:rPr lang="en-US" b="1" dirty="0"/>
              <a:t>are revealed</a:t>
            </a:r>
            <a:r>
              <a:rPr lang="en-US" dirty="0"/>
              <a:t> when high-resolution measurements of microbial plankton diversity </a:t>
            </a:r>
            <a:r>
              <a:rPr lang="en-US" b="1" dirty="0"/>
              <a:t>are applied</a:t>
            </a:r>
            <a:r>
              <a:rPr lang="en-US" dirty="0"/>
              <a:t> to samples collected in lengthy time series</a:t>
            </a:r>
            <a:r>
              <a:rPr lang="en-US" dirty="0" smtClean="0"/>
              <a:t>. (</a:t>
            </a:r>
            <a:r>
              <a:rPr lang="en-US" i="1" dirty="0" smtClean="0"/>
              <a:t>Science, </a:t>
            </a:r>
            <a:r>
              <a:rPr lang="en-US" dirty="0" smtClean="0"/>
              <a:t>Feb. 2012)</a:t>
            </a:r>
          </a:p>
          <a:p>
            <a:pPr>
              <a:buNone/>
            </a:pPr>
            <a:endParaRPr lang="en-US" dirty="0" smtClean="0"/>
          </a:p>
          <a:p>
            <a:r>
              <a:rPr lang="en-US" dirty="0" smtClean="0"/>
              <a:t>Later that same suspect </a:t>
            </a:r>
            <a:r>
              <a:rPr lang="en-US" b="1" dirty="0" smtClean="0"/>
              <a:t>was reported</a:t>
            </a:r>
            <a:r>
              <a:rPr lang="en-US" dirty="0" smtClean="0"/>
              <a:t> keying cars and slashing tires at the Surrey Central </a:t>
            </a:r>
            <a:r>
              <a:rPr lang="en-US" dirty="0" err="1" smtClean="0"/>
              <a:t>SkyTrain</a:t>
            </a:r>
            <a:r>
              <a:rPr lang="en-US" dirty="0" smtClean="0"/>
              <a:t> station, according to police. (</a:t>
            </a:r>
            <a:r>
              <a:rPr lang="en-US" i="1" dirty="0" smtClean="0"/>
              <a:t>Vancouver Sun</a:t>
            </a:r>
            <a:r>
              <a:rPr lang="en-US" dirty="0" smtClean="0"/>
              <a:t>, Feb. 15, 2012)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Thinking Scientifically about Language</a:t>
            </a:r>
            <a:endParaRPr lang="en-US" dirty="0"/>
          </a:p>
        </p:txBody>
      </p:sp>
      <p:sp>
        <p:nvSpPr>
          <p:cNvPr id="3" name="Content Placeholder 2"/>
          <p:cNvSpPr>
            <a:spLocks noGrp="1"/>
          </p:cNvSpPr>
          <p:nvPr>
            <p:ph idx="1"/>
          </p:nvPr>
        </p:nvSpPr>
        <p:spPr>
          <a:xfrm>
            <a:off x="457200" y="1417638"/>
            <a:ext cx="8229600" cy="4708525"/>
          </a:xfrm>
        </p:spPr>
        <p:txBody>
          <a:bodyPr>
            <a:normAutofit lnSpcReduction="10000"/>
          </a:bodyPr>
          <a:lstStyle/>
          <a:p>
            <a:r>
              <a:rPr lang="en-US" dirty="0"/>
              <a:t>S</a:t>
            </a:r>
            <a:r>
              <a:rPr lang="en-US" dirty="0" smtClean="0"/>
              <a:t>timulates inquiry into and reflection on one’s own intuitive knowledge.</a:t>
            </a:r>
          </a:p>
          <a:p>
            <a:r>
              <a:rPr lang="en-US" dirty="0" smtClean="0"/>
              <a:t>Allows students and teachers to become accustomed to formulating hypotheses. </a:t>
            </a:r>
          </a:p>
          <a:p>
            <a:r>
              <a:rPr lang="en-US" dirty="0" smtClean="0"/>
              <a:t>Does not seek a single right answer.</a:t>
            </a:r>
          </a:p>
          <a:p>
            <a:r>
              <a:rPr lang="en-US" dirty="0" smtClean="0"/>
              <a:t>Leads to collaboration.</a:t>
            </a:r>
          </a:p>
          <a:p>
            <a:r>
              <a:rPr lang="en-US" dirty="0" smtClean="0"/>
              <a:t>Leads to opposing viewpoints, argumentation, counterexamples – all aspects central to science.  </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Equalizing Effects</a:t>
            </a:r>
            <a:endParaRPr lang="en-US" dirty="0"/>
          </a:p>
        </p:txBody>
      </p:sp>
      <p:sp>
        <p:nvSpPr>
          <p:cNvPr id="3" name="Content Placeholder 2"/>
          <p:cNvSpPr>
            <a:spLocks noGrp="1"/>
          </p:cNvSpPr>
          <p:nvPr>
            <p:ph idx="1"/>
          </p:nvPr>
        </p:nvSpPr>
        <p:spPr/>
        <p:txBody>
          <a:bodyPr>
            <a:normAutofit/>
          </a:bodyPr>
          <a:lstStyle/>
          <a:p>
            <a:r>
              <a:rPr lang="en-US" dirty="0" smtClean="0"/>
              <a:t>	of </a:t>
            </a:r>
            <a:r>
              <a:rPr lang="en-US" dirty="0"/>
              <a:t>Student</a:t>
            </a:r>
            <a:r>
              <a:rPr lang="en-US" dirty="0" smtClean="0"/>
              <a:t> to Teacher</a:t>
            </a:r>
          </a:p>
          <a:p>
            <a:endParaRPr lang="en-US" dirty="0" smtClean="0"/>
          </a:p>
          <a:p>
            <a:r>
              <a:rPr lang="en-US" dirty="0"/>
              <a:t>	</a:t>
            </a:r>
            <a:r>
              <a:rPr lang="en-US" dirty="0" smtClean="0"/>
              <a:t>of </a:t>
            </a:r>
            <a:r>
              <a:rPr lang="en-US" dirty="0"/>
              <a:t>Student to Student</a:t>
            </a:r>
            <a:endParaRPr lang="en-US" dirty="0" smtClean="0"/>
          </a:p>
          <a:p>
            <a:endParaRPr lang="en-US" dirty="0" smtClean="0"/>
          </a:p>
          <a:p>
            <a:r>
              <a:rPr lang="en-US" dirty="0" smtClean="0"/>
              <a:t>	of </a:t>
            </a:r>
            <a:r>
              <a:rPr lang="en-US" dirty="0"/>
              <a:t>Language</a:t>
            </a:r>
            <a:r>
              <a:rPr lang="en-US" dirty="0" smtClean="0"/>
              <a:t> Variety to Language Variety</a:t>
            </a:r>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to Teacher</a:t>
            </a:r>
            <a:endParaRPr lang="en-US" dirty="0"/>
          </a:p>
        </p:txBody>
      </p:sp>
      <p:sp>
        <p:nvSpPr>
          <p:cNvPr id="3" name="Content Placeholder 2"/>
          <p:cNvSpPr>
            <a:spLocks noGrp="1"/>
          </p:cNvSpPr>
          <p:nvPr>
            <p:ph idx="1"/>
          </p:nvPr>
        </p:nvSpPr>
        <p:spPr/>
        <p:txBody>
          <a:bodyPr>
            <a:normAutofit lnSpcReduction="10000"/>
          </a:bodyPr>
          <a:lstStyle/>
          <a:p>
            <a:r>
              <a:rPr lang="en-US" dirty="0" smtClean="0"/>
              <a:t>Analysis of language data allows teachers to learn to let go of </a:t>
            </a:r>
            <a:r>
              <a:rPr lang="en-US" dirty="0"/>
              <a:t>a</a:t>
            </a:r>
            <a:r>
              <a:rPr lang="en-US" dirty="0" smtClean="0"/>
              <a:t> sense of authority about language in the classroom since the answers are not laid out, but must be revealed, through inquiry.</a:t>
            </a:r>
          </a:p>
          <a:p>
            <a:r>
              <a:rPr lang="en-US" dirty="0" smtClean="0"/>
              <a:t>Much of the data and its analysis is extremely complex; understanding the complexity itself and grappling with it together is an important benefit.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to Student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Linguistic investigation creates an environment where it’s not only ok to be wrong, but it’s an important part of the process.</a:t>
            </a:r>
          </a:p>
          <a:p>
            <a:r>
              <a:rPr lang="en-US" dirty="0"/>
              <a:t>An additional benefit of many linguistics lessons such as these is </a:t>
            </a:r>
            <a:r>
              <a:rPr lang="en-US" dirty="0" smtClean="0"/>
              <a:t>that such methods of inquiry appear </a:t>
            </a:r>
            <a:r>
              <a:rPr lang="en-US" dirty="0"/>
              <a:t>to be</a:t>
            </a:r>
            <a:r>
              <a:rPr lang="en-US" dirty="0" smtClean="0"/>
              <a:t> appealing </a:t>
            </a:r>
            <a:r>
              <a:rPr lang="en-US" dirty="0"/>
              <a:t>to some ‘struggling </a:t>
            </a:r>
            <a:r>
              <a:rPr lang="en-US" dirty="0" smtClean="0"/>
              <a:t>readers and writers ’</a:t>
            </a:r>
            <a:r>
              <a:rPr lang="en-US" dirty="0"/>
              <a:t>.</a:t>
            </a:r>
            <a:r>
              <a:rPr lang="en-US" dirty="0" smtClean="0"/>
              <a:t> Honda, O’Neil, and Pippin (2004) and Denham (2007) found reluctant or struggling English Language Arts students excel at linguistics problem solving.</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Future Teacher Says: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benefit [to this approach to studying language] is the </a:t>
            </a:r>
            <a:r>
              <a:rPr lang="en-US" dirty="0"/>
              <a:t>genuine </a:t>
            </a:r>
            <a:r>
              <a:rPr lang="en-US" i="1" dirty="0"/>
              <a:t>exploration</a:t>
            </a:r>
            <a:r>
              <a:rPr lang="en-US" dirty="0"/>
              <a:t> of the possible solutions (and additional problems) of</a:t>
            </a:r>
            <a:r>
              <a:rPr lang="en-US" dirty="0" smtClean="0"/>
              <a:t> a [linguistic] activity</a:t>
            </a:r>
            <a:r>
              <a:rPr lang="en-US" dirty="0"/>
              <a:t>, instead of a super-structured, one right answer, kids-have-no-input method that inquiry into other domains</a:t>
            </a:r>
            <a:r>
              <a:rPr lang="en-US" dirty="0" smtClean="0"/>
              <a:t> typically offers</a:t>
            </a:r>
            <a:r>
              <a:rPr lang="en-US" dirty="0"/>
              <a:t>. Students become more flexible in their quest for knowledge by taking chances and making mistakes, facing the challenge of putting into words the rules they only know unconsciously, and working collaboratively without an answer key so they can consider every possible solution</a:t>
            </a:r>
            <a:r>
              <a:rPr lang="en-US" dirty="0" smtClean="0"/>
              <a: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Variety to Language Variety</a:t>
            </a:r>
            <a:endParaRPr lang="en-US" dirty="0"/>
          </a:p>
        </p:txBody>
      </p:sp>
      <p:sp>
        <p:nvSpPr>
          <p:cNvPr id="3" name="Content Placeholder 2"/>
          <p:cNvSpPr>
            <a:spLocks noGrp="1"/>
          </p:cNvSpPr>
          <p:nvPr>
            <p:ph idx="1"/>
          </p:nvPr>
        </p:nvSpPr>
        <p:spPr/>
        <p:txBody>
          <a:bodyPr>
            <a:normAutofit/>
          </a:bodyPr>
          <a:lstStyle/>
          <a:p>
            <a:pPr>
              <a:buNone/>
            </a:pPr>
            <a:r>
              <a:rPr lang="en-US" dirty="0" smtClean="0"/>
              <a:t>Through linguistic problem-solving students and teachers come away with a deeper understanding of language.</a:t>
            </a:r>
          </a:p>
          <a:p>
            <a:r>
              <a:rPr lang="en-US" dirty="0" smtClean="0"/>
              <a:t>All language varieties are systematic and rule-governed;</a:t>
            </a:r>
          </a:p>
          <a:p>
            <a:r>
              <a:rPr lang="en-US" dirty="0"/>
              <a:t>W</a:t>
            </a:r>
            <a:r>
              <a:rPr lang="en-US" dirty="0" smtClean="0"/>
              <a:t>e all unconsciously know the grammar of our language.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Future Teacher Says: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“Bringing the study of language to the classroom through the practice of scientific inquiry is so appealing. First of all, the students have years of practice and layers of knowledge buried in their subconscious. Not only does this fact make it easier for students to jump right into an activity…but it makes it more interesting and more exciting to explore something they use every day – something they know so much about, but want to know more!”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Future Teacher Says:</a:t>
            </a:r>
            <a:endParaRPr lang="en-US" dirty="0"/>
          </a:p>
        </p:txBody>
      </p:sp>
      <p:sp>
        <p:nvSpPr>
          <p:cNvPr id="3" name="Content Placeholder 2"/>
          <p:cNvSpPr>
            <a:spLocks noGrp="1"/>
          </p:cNvSpPr>
          <p:nvPr>
            <p:ph idx="1"/>
          </p:nvPr>
        </p:nvSpPr>
        <p:spPr>
          <a:xfrm>
            <a:off x="457200" y="1600200"/>
            <a:ext cx="8229600" cy="4911210"/>
          </a:xfrm>
        </p:spPr>
        <p:txBody>
          <a:bodyPr>
            <a:normAutofit/>
          </a:bodyPr>
          <a:lstStyle/>
          <a:p>
            <a:pPr>
              <a:buNone/>
            </a:pPr>
            <a:r>
              <a:rPr lang="en-US" dirty="0" smtClean="0"/>
              <a:t>“The </a:t>
            </a:r>
            <a:r>
              <a:rPr lang="en-US" dirty="0"/>
              <a:t>most important thing I learned</a:t>
            </a:r>
            <a:r>
              <a:rPr lang="en-US" dirty="0" smtClean="0"/>
              <a:t> and what I want to impart to my future students was </a:t>
            </a:r>
            <a:r>
              <a:rPr lang="en-US" dirty="0"/>
              <a:t>definitely tolerance of other dialects. Before this class, it hadn’t occurred to me just how complex the different dialects of English really are, and </a:t>
            </a:r>
            <a:r>
              <a:rPr lang="en-US" dirty="0" smtClean="0"/>
              <a:t>how, </a:t>
            </a:r>
            <a:r>
              <a:rPr lang="en-US" dirty="0"/>
              <a:t>despite the stigma attributed to nearly all dialects, each one has its own soul and </a:t>
            </a:r>
            <a:r>
              <a:rPr lang="en-US" dirty="0" smtClean="0"/>
              <a:t>possesses </a:t>
            </a:r>
            <a:r>
              <a:rPr lang="en-US" dirty="0"/>
              <a:t>its own grammatical complexity.</a:t>
            </a:r>
            <a:r>
              <a:rPr lang="en-US" dirty="0" smtClean="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to Standards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Content </a:t>
            </a:r>
            <a:r>
              <a:rPr lang="en-US" b="1" dirty="0"/>
              <a:t>Standards for Science as Inquiry, Grades 5–8</a:t>
            </a:r>
            <a:endParaRPr lang="en-US" dirty="0"/>
          </a:p>
          <a:p>
            <a:pPr>
              <a:buNone/>
            </a:pPr>
            <a:r>
              <a:rPr lang="en-US" b="1" dirty="0"/>
              <a:t>Fundamental Abilities Necessary to Do Scientific Inquiry</a:t>
            </a:r>
            <a:endParaRPr lang="en-US" dirty="0"/>
          </a:p>
          <a:p>
            <a:pPr lvl="0"/>
            <a:r>
              <a:rPr lang="en-US" dirty="0"/>
              <a:t>Identify questions that can be answered through scientific investigations.</a:t>
            </a:r>
          </a:p>
          <a:p>
            <a:pPr lvl="0"/>
            <a:r>
              <a:rPr lang="en-US" dirty="0"/>
              <a:t>Design and conduct a scientific investigation.</a:t>
            </a:r>
          </a:p>
          <a:p>
            <a:pPr lvl="0"/>
            <a:r>
              <a:rPr lang="en-US" dirty="0"/>
              <a:t>Use</a:t>
            </a:r>
            <a:r>
              <a:rPr lang="en-US" dirty="0" smtClean="0"/>
              <a:t> appropriate tools and techniques to gather, analyze, and interpret data.</a:t>
            </a:r>
          </a:p>
          <a:p>
            <a:pPr lvl="0"/>
            <a:r>
              <a:rPr lang="en-US" dirty="0" smtClean="0"/>
              <a:t>Develop descriptions, explanations, predictions, and models using evidence.</a:t>
            </a:r>
          </a:p>
          <a:p>
            <a:pPr lvl="0"/>
            <a:r>
              <a:rPr lang="en-US" dirty="0" smtClean="0"/>
              <a:t>Think critically and logically to make the relationships between evidence and explanations.</a:t>
            </a:r>
          </a:p>
          <a:p>
            <a:pPr lvl="0"/>
            <a:r>
              <a:rPr lang="en-US" dirty="0" smtClean="0"/>
              <a:t>Recognize and analyze alternative explanations and predictions.</a:t>
            </a:r>
          </a:p>
          <a:p>
            <a:pPr>
              <a:buNone/>
            </a:pPr>
            <a:r>
              <a:rPr lang="en-US" dirty="0" smtClean="0"/>
              <a:t>Source: National Research Council. 1996. </a:t>
            </a:r>
            <a:r>
              <a:rPr lang="en-US" i="1" dirty="0" smtClean="0"/>
              <a:t>National Science Education Standards</a:t>
            </a:r>
            <a:r>
              <a:rPr lang="en-US" dirty="0" smtClean="0"/>
              <a:t>. Washington, D.C.: National Academy Press.</a:t>
            </a:r>
            <a:endParaRPr lang="en-US" dirty="0" smtClean="0">
              <a:solidFill>
                <a:schemeClr val="accent2">
                  <a:lumMod val="75000"/>
                </a:schemeClr>
              </a:solidFill>
            </a:endParaRP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Arts Standards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 NCTE </a:t>
            </a:r>
            <a:r>
              <a:rPr lang="en-US" b="1" dirty="0"/>
              <a:t>Standards Addressed by this </a:t>
            </a:r>
            <a:r>
              <a:rPr lang="en-US" b="1" dirty="0" smtClean="0"/>
              <a:t>Unit (Do You Speak American?)</a:t>
            </a:r>
          </a:p>
          <a:p>
            <a:pPr>
              <a:buNone/>
            </a:pPr>
            <a:endParaRPr lang="en-US" dirty="0" smtClean="0"/>
          </a:p>
          <a:p>
            <a:pPr>
              <a:buNone/>
            </a:pPr>
            <a:r>
              <a:rPr lang="en-US" b="1" dirty="0"/>
              <a:t>Standard 4. </a:t>
            </a:r>
            <a:r>
              <a:rPr lang="en-US" dirty="0"/>
              <a:t>Students adjust their use of spoken, written, and visual language (e.g., conventions, style, vocabulary) to communicate effectively with a variety of audiences and for different purposes</a:t>
            </a:r>
            <a:r>
              <a:rPr lang="en-US" dirty="0" smtClean="0"/>
              <a:t>.</a:t>
            </a:r>
          </a:p>
          <a:p>
            <a:pPr>
              <a:buNone/>
            </a:pPr>
            <a:endParaRPr lang="en-US" dirty="0" smtClean="0"/>
          </a:p>
          <a:p>
            <a:pPr>
              <a:buNone/>
            </a:pPr>
            <a:r>
              <a:rPr lang="en-US" b="1" dirty="0" smtClean="0"/>
              <a:t>Standard </a:t>
            </a:r>
            <a:r>
              <a:rPr lang="en-US" b="1" dirty="0"/>
              <a:t>6.</a:t>
            </a:r>
            <a:r>
              <a:rPr lang="en-US" dirty="0"/>
              <a:t> Students apply knowledge of language structure, language conventions (e.g., spelling and punctuation), media techniques, figurative language, and genre to create, critique, and discuss print and non-print texts</a:t>
            </a:r>
            <a:r>
              <a:rPr lang="en-US" dirty="0" smtClean="0"/>
              <a:t>.</a:t>
            </a:r>
          </a:p>
          <a:p>
            <a:pPr>
              <a:buNone/>
            </a:pPr>
            <a:endParaRPr lang="en-US" dirty="0" smtClean="0"/>
          </a:p>
          <a:p>
            <a:pPr>
              <a:buNone/>
            </a:pPr>
            <a:r>
              <a:rPr lang="en-US" b="1" dirty="0" smtClean="0"/>
              <a:t>Standard </a:t>
            </a:r>
            <a:r>
              <a:rPr lang="en-US" b="1" dirty="0"/>
              <a:t>9. </a:t>
            </a:r>
            <a:r>
              <a:rPr lang="en-US" dirty="0"/>
              <a:t>Students develop an understanding of and respect for diversity in language use and language patterns across cultures, ethnic groups, geographic regions, and social roles.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Studies Standards</a:t>
            </a:r>
            <a:endParaRPr lang="en-US" dirty="0"/>
          </a:p>
        </p:txBody>
      </p:sp>
      <p:sp>
        <p:nvSpPr>
          <p:cNvPr id="3" name="Content Placeholder 2"/>
          <p:cNvSpPr>
            <a:spLocks noGrp="1"/>
          </p:cNvSpPr>
          <p:nvPr>
            <p:ph idx="1"/>
          </p:nvPr>
        </p:nvSpPr>
        <p:spPr>
          <a:xfrm>
            <a:off x="457200" y="1600200"/>
            <a:ext cx="8229600" cy="4750214"/>
          </a:xfrm>
        </p:spPr>
        <p:txBody>
          <a:bodyPr>
            <a:normAutofit fontScale="92500" lnSpcReduction="20000"/>
          </a:bodyPr>
          <a:lstStyle/>
          <a:p>
            <a:r>
              <a:rPr lang="en-US" dirty="0" smtClean="0"/>
              <a:t>Describe </a:t>
            </a:r>
            <a:r>
              <a:rPr lang="en-US" dirty="0"/>
              <a:t>the roles and contributions of diverse groups, such as American Indians, African Americans, European immigrants, landed gentry, tradesmen, and small farmers to everyday life in colonial North Carolina. (Competency Goal 1.07)</a:t>
            </a:r>
            <a:endParaRPr lang="en-US" dirty="0" smtClean="0"/>
          </a:p>
          <a:p>
            <a:endParaRPr lang="en-US" dirty="0"/>
          </a:p>
          <a:p>
            <a:r>
              <a:rPr lang="en-US" dirty="0" smtClean="0"/>
              <a:t>Assess </a:t>
            </a:r>
            <a:r>
              <a:rPr lang="en-US" dirty="0"/>
              <a:t>the importance of regional diversity on the development of economic, social, and political institutions in North Carolina. (Competency Goal 8.04).</a:t>
            </a: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Sum Up</a:t>
            </a:r>
            <a:endParaRPr lang="en-US" dirty="0"/>
          </a:p>
        </p:txBody>
      </p:sp>
      <p:sp>
        <p:nvSpPr>
          <p:cNvPr id="3" name="Content Placeholder 2"/>
          <p:cNvSpPr>
            <a:spLocks noGrp="1"/>
          </p:cNvSpPr>
          <p:nvPr>
            <p:ph idx="1"/>
          </p:nvPr>
        </p:nvSpPr>
        <p:spPr>
          <a:xfrm>
            <a:off x="457200" y="1417638"/>
            <a:ext cx="8229600" cy="4932776"/>
          </a:xfrm>
        </p:spPr>
        <p:txBody>
          <a:bodyPr>
            <a:normAutofit fontScale="70000" lnSpcReduction="20000"/>
          </a:bodyPr>
          <a:lstStyle/>
          <a:p>
            <a:r>
              <a:rPr lang="en-US" dirty="0" smtClean="0"/>
              <a:t>Linguists analyze language data; when we introduce teachers to this method, we see they successfully transfer the methodology to their classrooms, analyzing language scientifically together with their students. </a:t>
            </a:r>
          </a:p>
          <a:p>
            <a:pPr>
              <a:buNone/>
            </a:pPr>
            <a:endParaRPr lang="en-US" dirty="0" smtClean="0"/>
          </a:p>
          <a:p>
            <a:r>
              <a:rPr lang="en-US" dirty="0" smtClean="0"/>
              <a:t>We gain </a:t>
            </a:r>
            <a:r>
              <a:rPr lang="en-US" dirty="0"/>
              <a:t>great insight not only into the incredible complexity of our own languages, but also the complexity of other </a:t>
            </a:r>
            <a:r>
              <a:rPr lang="en-US" dirty="0" smtClean="0"/>
              <a:t>language varieties, </a:t>
            </a:r>
            <a:r>
              <a:rPr lang="en-US" dirty="0"/>
              <a:t>and, even more importantly, the complexity of the human mind.</a:t>
            </a:r>
          </a:p>
          <a:p>
            <a:pPr>
              <a:buNone/>
            </a:pPr>
            <a:r>
              <a:rPr lang="en-US" dirty="0"/>
              <a:t> </a:t>
            </a:r>
            <a:endParaRPr lang="en-US" dirty="0" smtClean="0"/>
          </a:p>
          <a:p>
            <a:r>
              <a:rPr lang="en-US" dirty="0" smtClean="0"/>
              <a:t>Linguistics </a:t>
            </a:r>
            <a:r>
              <a:rPr lang="en-US" dirty="0"/>
              <a:t>is able to </a:t>
            </a:r>
            <a:r>
              <a:rPr lang="en-US" dirty="0" smtClean="0"/>
              <a:t>address not only the biological side </a:t>
            </a:r>
            <a:r>
              <a:rPr lang="en-US" dirty="0"/>
              <a:t>of </a:t>
            </a:r>
            <a:r>
              <a:rPr lang="en-US" dirty="0" smtClean="0"/>
              <a:t>language, but also the humanistic side, something we can study as a social construct.</a:t>
            </a:r>
          </a:p>
          <a:p>
            <a:pPr>
              <a:buNone/>
            </a:pPr>
            <a:endParaRPr lang="en-US" dirty="0" smtClean="0"/>
          </a:p>
          <a:p>
            <a:r>
              <a:rPr lang="en-US" dirty="0" smtClean="0"/>
              <a:t>Because linguistics is a bridge into disciplines where this kind of scientific thinking is typically foreign, it is all the more important and effective to introduce it there.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algn="ctr">
              <a:buNone/>
            </a:pPr>
            <a:r>
              <a:rPr lang="en-US" dirty="0" smtClean="0"/>
              <a:t>Kristin Denham and Anne </a:t>
            </a:r>
            <a:r>
              <a:rPr lang="en-US" dirty="0" err="1" smtClean="0"/>
              <a:t>Lobeck</a:t>
            </a:r>
            <a:endParaRPr lang="en-US" dirty="0" smtClean="0"/>
          </a:p>
          <a:p>
            <a:pPr algn="ctr"/>
            <a:endParaRPr lang="en-US" dirty="0" smtClean="0"/>
          </a:p>
          <a:p>
            <a:pPr algn="ctr">
              <a:buNone/>
            </a:pPr>
            <a:r>
              <a:rPr lang="en-US" dirty="0" smtClean="0">
                <a:hlinkClick r:id="rId3"/>
              </a:rPr>
              <a:t>kristin.denham@wwu.edu</a:t>
            </a:r>
            <a:endParaRPr lang="en-US" dirty="0" smtClean="0"/>
          </a:p>
          <a:p>
            <a:pPr algn="ctr">
              <a:buNone/>
            </a:pPr>
            <a:r>
              <a:rPr lang="en-US" dirty="0" smtClean="0">
                <a:hlinkClick r:id="rId4"/>
              </a:rPr>
              <a:t>anne.lobeck@wwu.edu</a:t>
            </a:r>
            <a:endParaRPr lang="en-US" dirty="0" smtClean="0"/>
          </a:p>
          <a:p>
            <a:pPr algn="ctr"/>
            <a:endParaRPr lang="en-US" dirty="0" smtClean="0"/>
          </a:p>
          <a:p>
            <a:pPr algn="ctr">
              <a:buNone/>
            </a:pPr>
            <a:r>
              <a:rPr lang="en-US" dirty="0" smtClean="0"/>
              <a:t>Western Washington University</a:t>
            </a:r>
          </a:p>
          <a:p>
            <a:pPr algn="ctr">
              <a:buNone/>
            </a:pPr>
            <a:r>
              <a:rPr lang="en-US" dirty="0" smtClean="0"/>
              <a:t>English Department and Linguistics Program</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References</a:t>
            </a:r>
            <a:endParaRPr lang="en-US" dirty="0"/>
          </a:p>
        </p:txBody>
      </p:sp>
      <p:sp>
        <p:nvSpPr>
          <p:cNvPr id="3" name="Content Placeholder 2"/>
          <p:cNvSpPr>
            <a:spLocks noGrp="1"/>
          </p:cNvSpPr>
          <p:nvPr>
            <p:ph idx="1"/>
          </p:nvPr>
        </p:nvSpPr>
        <p:spPr>
          <a:xfrm>
            <a:off x="457200" y="1402148"/>
            <a:ext cx="8229600" cy="4768103"/>
          </a:xfrm>
        </p:spPr>
        <p:txBody>
          <a:bodyPr>
            <a:normAutofit fontScale="47500" lnSpcReduction="20000"/>
          </a:bodyPr>
          <a:lstStyle/>
          <a:p>
            <a:pPr>
              <a:buNone/>
            </a:pPr>
            <a:r>
              <a:rPr lang="en-US" dirty="0" smtClean="0"/>
              <a:t>Denham, Kristin. 2007</a:t>
            </a:r>
            <a:r>
              <a:rPr lang="en-US" dirty="0"/>
              <a:t>.</a:t>
            </a:r>
            <a:r>
              <a:rPr lang="en-US" dirty="0" smtClean="0"/>
              <a:t>  “</a:t>
            </a:r>
            <a:r>
              <a:rPr lang="en-US" dirty="0"/>
              <a:t>Linguistics in a Primary School</a:t>
            </a:r>
            <a:r>
              <a:rPr lang="en-US" i="1" dirty="0"/>
              <a:t>” Language and Linguistics Compass 1 (4), 243-259,</a:t>
            </a:r>
            <a:r>
              <a:rPr lang="en-US" dirty="0"/>
              <a:t> June 2007. Reprinted in </a:t>
            </a:r>
            <a:r>
              <a:rPr lang="en-US" i="1" dirty="0"/>
              <a:t>Linguistics at School: Language awareness in primary and secondary education</a:t>
            </a:r>
            <a:r>
              <a:rPr lang="en-US" dirty="0"/>
              <a:t>, Cambridge University Press, 2010</a:t>
            </a:r>
            <a:r>
              <a:rPr lang="en-US" dirty="0" smtClean="0"/>
              <a:t>.</a:t>
            </a:r>
          </a:p>
          <a:p>
            <a:pPr>
              <a:buNone/>
            </a:pPr>
            <a:r>
              <a:rPr lang="en-US" dirty="0" smtClean="0"/>
              <a:t>Denham</a:t>
            </a:r>
            <a:r>
              <a:rPr lang="en-US" dirty="0"/>
              <a:t>, Kristin and Anne </a:t>
            </a:r>
            <a:r>
              <a:rPr lang="en-US" dirty="0" err="1"/>
              <a:t>Lobeck</a:t>
            </a:r>
            <a:r>
              <a:rPr lang="en-US" dirty="0"/>
              <a:t> (eds.) 2010. </a:t>
            </a:r>
            <a:r>
              <a:rPr lang="en-US" i="1" dirty="0"/>
              <a:t>Linguistics at School: Language Awareness in Primary and Secondary Education</a:t>
            </a:r>
            <a:r>
              <a:rPr lang="en-US" dirty="0"/>
              <a:t>, Cambridge University Press.</a:t>
            </a:r>
          </a:p>
          <a:p>
            <a:pPr>
              <a:buNone/>
            </a:pPr>
            <a:r>
              <a:rPr lang="en-US" dirty="0"/>
              <a:t>Denham, Kristin and Anne </a:t>
            </a:r>
            <a:r>
              <a:rPr lang="en-US" dirty="0" err="1"/>
              <a:t>Lobeck</a:t>
            </a:r>
            <a:r>
              <a:rPr lang="en-US" dirty="0"/>
              <a:t> (eds.) 2005. </a:t>
            </a:r>
            <a:r>
              <a:rPr lang="en-US" i="1" dirty="0"/>
              <a:t>Language in the Schools: Integrating Linguistic Knowledge into K-12 Education</a:t>
            </a:r>
            <a:r>
              <a:rPr lang="en-US" dirty="0"/>
              <a:t>. Mahwah, NJ: Lawrence Erlbaum Associates.</a:t>
            </a:r>
            <a:endParaRPr lang="en-US" dirty="0" smtClean="0"/>
          </a:p>
          <a:p>
            <a:pPr>
              <a:buNone/>
            </a:pPr>
            <a:r>
              <a:rPr lang="en-US" dirty="0"/>
              <a:t>Honda, Maya, Wayne O’Neil, and David Pippin. 2004. When Jell-O meets generative </a:t>
            </a:r>
            <a:r>
              <a:rPr lang="en-US" dirty="0" smtClean="0"/>
              <a:t>grammar: linguistics </a:t>
            </a:r>
            <a:r>
              <a:rPr lang="en-US" dirty="0"/>
              <a:t>in the fifth-grade English classroom. Paper presented at the annual meeting of </a:t>
            </a:r>
            <a:r>
              <a:rPr lang="en-US" dirty="0" smtClean="0"/>
              <a:t>the Linguistic </a:t>
            </a:r>
            <a:r>
              <a:rPr lang="en-US" dirty="0"/>
              <a:t>Society of America, Boston.</a:t>
            </a:r>
            <a:r>
              <a:rPr lang="en-US" dirty="0" smtClean="0"/>
              <a:t> </a:t>
            </a:r>
            <a:r>
              <a:rPr lang="en-US" dirty="0" smtClean="0">
                <a:hlinkClick r:id="rId3"/>
              </a:rPr>
              <a:t>http</a:t>
            </a:r>
            <a:r>
              <a:rPr lang="en-US" dirty="0">
                <a:hlinkClick r:id="rId3"/>
              </a:rPr>
              <a:t>://web.mit.edu/waoneil/www/</a:t>
            </a:r>
            <a:r>
              <a:rPr lang="en-US" dirty="0" smtClean="0">
                <a:hlinkClick r:id="rId3"/>
              </a:rPr>
              <a:t>k12</a:t>
            </a:r>
            <a:endParaRPr lang="en-US" dirty="0" smtClean="0"/>
          </a:p>
          <a:p>
            <a:pPr>
              <a:buNone/>
            </a:pPr>
            <a:r>
              <a:rPr lang="en-US" dirty="0" smtClean="0"/>
              <a:t>Honda</a:t>
            </a:r>
            <a:r>
              <a:rPr lang="en-US" dirty="0"/>
              <a:t>, Maya, Wayne O’Neil, </a:t>
            </a:r>
            <a:r>
              <a:rPr lang="en-US" dirty="0" smtClean="0"/>
              <a:t>and David </a:t>
            </a:r>
            <a:r>
              <a:rPr lang="en-US" dirty="0"/>
              <a:t>Pippin. 2010. ‘On promoting linguistics literacy: Bringing language science to the English classroom’ In Denham and </a:t>
            </a:r>
            <a:r>
              <a:rPr lang="en-US" dirty="0" err="1"/>
              <a:t>Lobeck</a:t>
            </a:r>
            <a:r>
              <a:rPr lang="en-US" dirty="0"/>
              <a:t> (eds.) </a:t>
            </a:r>
            <a:r>
              <a:rPr lang="en-US" i="1" dirty="0"/>
              <a:t>Linguistics at School: language awareness in primary and secondary education</a:t>
            </a:r>
            <a:r>
              <a:rPr lang="en-US" dirty="0"/>
              <a:t>. Cambridge University Press</a:t>
            </a:r>
            <a:r>
              <a:rPr lang="en-US" dirty="0" smtClean="0"/>
              <a:t>.</a:t>
            </a:r>
          </a:p>
          <a:p>
            <a:pPr>
              <a:buNone/>
            </a:pPr>
            <a:r>
              <a:rPr lang="en-US" dirty="0" smtClean="0"/>
              <a:t>Pippin, David and Kristin Denham (2012) </a:t>
            </a:r>
            <a:r>
              <a:rPr lang="en-US" i="1" dirty="0" smtClean="0"/>
              <a:t>Voices of the Pacific Northwest: Language </a:t>
            </a:r>
            <a:r>
              <a:rPr lang="en-US" i="1" dirty="0"/>
              <a:t>and Life</a:t>
            </a:r>
            <a:r>
              <a:rPr lang="en-US" i="1" dirty="0" smtClean="0"/>
              <a:t> along </a:t>
            </a:r>
            <a:r>
              <a:rPr lang="en-US" i="1" dirty="0"/>
              <a:t>the Columbia and throughout </a:t>
            </a:r>
            <a:r>
              <a:rPr lang="en-US" i="1" dirty="0" err="1" smtClean="0"/>
              <a:t>Cascadia</a:t>
            </a:r>
            <a:r>
              <a:rPr lang="en-US" dirty="0" smtClean="0"/>
              <a:t> </a:t>
            </a:r>
            <a:r>
              <a:rPr lang="en-US" i="1" dirty="0" smtClean="0"/>
              <a:t>in </a:t>
            </a:r>
            <a:r>
              <a:rPr lang="en-US" i="1" dirty="0"/>
              <a:t>the Late 18</a:t>
            </a:r>
            <a:r>
              <a:rPr lang="en-US" i="1" baseline="30000" dirty="0"/>
              <a:t>th</a:t>
            </a:r>
            <a:r>
              <a:rPr lang="en-US" i="1" dirty="0"/>
              <a:t> and Early 19</a:t>
            </a:r>
            <a:r>
              <a:rPr lang="en-US" i="1" baseline="30000" dirty="0"/>
              <a:t>th</a:t>
            </a:r>
            <a:r>
              <a:rPr lang="en-US" i="1" dirty="0"/>
              <a:t> </a:t>
            </a:r>
            <a:r>
              <a:rPr lang="en-US" i="1" dirty="0" smtClean="0"/>
              <a:t>Centuries,</a:t>
            </a:r>
            <a:r>
              <a:rPr lang="en-US" dirty="0" smtClean="0"/>
              <a:t>” Middle School Social Studies and Linguistics Curriculum, manuscript.</a:t>
            </a:r>
          </a:p>
          <a:p>
            <a:pPr>
              <a:buNone/>
            </a:pPr>
            <a:r>
              <a:rPr lang="en-US" dirty="0" err="1" smtClean="0"/>
              <a:t>Reaser</a:t>
            </a:r>
            <a:r>
              <a:rPr lang="en-US" dirty="0" smtClean="0"/>
              <a:t>, </a:t>
            </a:r>
            <a:r>
              <a:rPr lang="en-US" dirty="0"/>
              <a:t>Jeffrey, and Walt Wolfram. 2005, revised 2007. </a:t>
            </a:r>
            <a:r>
              <a:rPr lang="en-US" i="1" dirty="0"/>
              <a:t>Voices of North Carolina: Language and Life </a:t>
            </a:r>
            <a:r>
              <a:rPr lang="en-US" i="1" dirty="0" smtClean="0"/>
              <a:t>from</a:t>
            </a:r>
            <a:r>
              <a:rPr lang="en-US" dirty="0"/>
              <a:t> </a:t>
            </a:r>
            <a:r>
              <a:rPr lang="en-US" i="1" dirty="0" smtClean="0"/>
              <a:t>the </a:t>
            </a:r>
            <a:r>
              <a:rPr lang="en-US" i="1" dirty="0"/>
              <a:t>Atlantic to the Appalachians. </a:t>
            </a:r>
            <a:r>
              <a:rPr lang="en-US" dirty="0"/>
              <a:t>Raleigh, NC: NC State University. Teachers manual, student workbook, and resource DVDs. </a:t>
            </a:r>
            <a:r>
              <a:rPr lang="en-US" dirty="0">
                <a:hlinkClick r:id="rId4"/>
              </a:rPr>
              <a:t>http://www.duke.edu/web/linguistics/curriculum%20student%</a:t>
            </a:r>
            <a:r>
              <a:rPr lang="en-US" dirty="0" smtClean="0">
                <a:hlinkClick r:id="rId4"/>
              </a:rPr>
              <a:t>20workbook.pdf</a:t>
            </a:r>
            <a:r>
              <a:rPr lang="en-US" dirty="0"/>
              <a:t> </a:t>
            </a:r>
            <a:r>
              <a:rPr lang="en-US" dirty="0" smtClean="0">
                <a:hlinkClick r:id="rId5"/>
              </a:rPr>
              <a:t>http</a:t>
            </a:r>
            <a:r>
              <a:rPr lang="en-US" dirty="0">
                <a:hlinkClick r:id="rId5"/>
              </a:rPr>
              <a:t>://www.duke.edu/web/linguistics/curriculum%20teachers%20manual.pdf</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Collaborating with Teachers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Anne </a:t>
            </a:r>
            <a:r>
              <a:rPr lang="en-US" dirty="0" err="1" smtClean="0"/>
              <a:t>Lobeck</a:t>
            </a:r>
            <a:r>
              <a:rPr lang="en-US" dirty="0" smtClean="0"/>
              <a:t> and I work with teachers; both in our university teacher preparation courses, and with practicing teachers (and their students) in their classrooms. </a:t>
            </a:r>
          </a:p>
          <a:p>
            <a:r>
              <a:rPr lang="en-US" dirty="0" smtClean="0"/>
              <a:t>We recognize that integrating linguistics into the current K-12 classroom is no easy task, given assessment pressures and the pervasiveness of traditional approaches to language.</a:t>
            </a:r>
          </a:p>
          <a:p>
            <a:r>
              <a:rPr lang="en-US" dirty="0" smtClean="0"/>
              <a:t>Linguistics crosses disciplinary boundaries, allowing it to be incorporated into various kinds of classrooms.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Speech</a:t>
            </a:r>
            <a:endParaRPr lang="en-US" dirty="0"/>
          </a:p>
        </p:txBody>
      </p:sp>
      <p:sp>
        <p:nvSpPr>
          <p:cNvPr id="3" name="Content Placeholder 2"/>
          <p:cNvSpPr>
            <a:spLocks noGrp="1"/>
          </p:cNvSpPr>
          <p:nvPr>
            <p:ph idx="1"/>
          </p:nvPr>
        </p:nvSpPr>
        <p:spPr/>
        <p:txBody>
          <a:bodyPr>
            <a:normAutofit/>
          </a:bodyPr>
          <a:lstStyle/>
          <a:p>
            <a:r>
              <a:rPr lang="en-US" b="1" dirty="0"/>
              <a:t>Traditional approach</a:t>
            </a:r>
            <a:r>
              <a:rPr lang="en-US" dirty="0"/>
              <a:t>:</a:t>
            </a:r>
            <a:r>
              <a:rPr lang="en-US" dirty="0" smtClean="0"/>
              <a:t> A noun </a:t>
            </a:r>
            <a:r>
              <a:rPr lang="en-US" dirty="0"/>
              <a:t>is a person, place, thing, or idea</a:t>
            </a:r>
            <a:r>
              <a:rPr lang="en-US" dirty="0" smtClean="0"/>
              <a:t>. (meaning-based definition)</a:t>
            </a:r>
          </a:p>
          <a:p>
            <a:pPr>
              <a:buNone/>
            </a:pPr>
            <a:endParaRPr lang="en-US" dirty="0" smtClean="0"/>
          </a:p>
          <a:p>
            <a:r>
              <a:rPr lang="en-US" b="1" dirty="0"/>
              <a:t>Linguistically-informed approach</a:t>
            </a:r>
            <a:r>
              <a:rPr lang="en-US" dirty="0"/>
              <a:t>: A noun is a category</a:t>
            </a:r>
            <a:r>
              <a:rPr lang="en-US" dirty="0" smtClean="0"/>
              <a:t> we discover based on our intuitive knowledge of grammar (morphology and syntax).</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a:r>
              <a:rPr lang="en-US" dirty="0" smtClean="0"/>
              <a:t>Nonsense Sentences </a:t>
            </a:r>
            <a:endParaRPr lang="en-US" dirty="0"/>
          </a:p>
        </p:txBody>
      </p:sp>
      <p:sp>
        <p:nvSpPr>
          <p:cNvPr id="3" name="Content Placeholder 2"/>
          <p:cNvSpPr>
            <a:spLocks noGrp="1"/>
          </p:cNvSpPr>
          <p:nvPr>
            <p:ph idx="1"/>
          </p:nvPr>
        </p:nvSpPr>
        <p:spPr>
          <a:xfrm>
            <a:off x="301752" y="1970899"/>
            <a:ext cx="8503920" cy="2199352"/>
          </a:xfrm>
        </p:spPr>
        <p:txBody>
          <a:bodyPr>
            <a:noAutofit/>
          </a:bodyPr>
          <a:lstStyle/>
          <a:p>
            <a:pPr>
              <a:buNone/>
            </a:pPr>
            <a:r>
              <a:rPr lang="en-US" sz="4800" dirty="0" smtClean="0"/>
              <a:t> The </a:t>
            </a:r>
            <a:r>
              <a:rPr lang="en-US" sz="4800" dirty="0" err="1" smtClean="0"/>
              <a:t>froobling</a:t>
            </a:r>
            <a:r>
              <a:rPr lang="en-US" sz="4800" dirty="0" smtClean="0"/>
              <a:t> </a:t>
            </a:r>
            <a:r>
              <a:rPr lang="en-US" sz="4800" dirty="0" err="1" smtClean="0"/>
              <a:t>greebies</a:t>
            </a:r>
            <a:r>
              <a:rPr lang="en-US" sz="4800" dirty="0" smtClean="0"/>
              <a:t> </a:t>
            </a:r>
            <a:r>
              <a:rPr lang="en-US" sz="4800" dirty="0" err="1" smtClean="0"/>
              <a:t>snorfed</a:t>
            </a:r>
            <a:r>
              <a:rPr lang="en-US" sz="4800" dirty="0" smtClean="0"/>
              <a:t> the </a:t>
            </a:r>
            <a:r>
              <a:rPr lang="en-US" sz="4800" dirty="0" err="1" smtClean="0"/>
              <a:t>granflons</a:t>
            </a:r>
            <a:r>
              <a:rPr lang="en-US" sz="4800" dirty="0" smtClean="0"/>
              <a:t> with </a:t>
            </a:r>
            <a:r>
              <a:rPr lang="en-US" sz="4800" dirty="0" err="1" smtClean="0"/>
              <a:t>libidity</a:t>
            </a:r>
            <a:r>
              <a:rPr lang="en-US" sz="4800" dirty="0" smtClean="0"/>
              <a:t>.</a:t>
            </a:r>
          </a:p>
          <a:p>
            <a:pPr>
              <a:buNone/>
            </a:pPr>
            <a:endParaRPr lang="en-US" sz="4800" dirty="0" smtClean="0"/>
          </a:p>
          <a:p>
            <a:pPr>
              <a:buNone/>
            </a:pPr>
            <a:endParaRPr lang="en-US" sz="4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71798" y="14599"/>
            <a:ext cx="8229600" cy="1143000"/>
          </a:xfrm>
        </p:spPr>
        <p:txBody>
          <a:bodyPr>
            <a:normAutofit/>
          </a:bodyPr>
          <a:lstStyle/>
          <a:p>
            <a:pPr algn="ctr"/>
            <a:r>
              <a:rPr lang="en-US" dirty="0" smtClean="0"/>
              <a:t>Nonsense Sentences </a:t>
            </a:r>
            <a:endParaRPr lang="en-US" dirty="0"/>
          </a:p>
        </p:txBody>
      </p:sp>
      <p:sp>
        <p:nvSpPr>
          <p:cNvPr id="3" name="Content Placeholder 2"/>
          <p:cNvSpPr>
            <a:spLocks noGrp="1"/>
          </p:cNvSpPr>
          <p:nvPr>
            <p:ph idx="1"/>
          </p:nvPr>
        </p:nvSpPr>
        <p:spPr>
          <a:xfrm>
            <a:off x="301752" y="1970899"/>
            <a:ext cx="8503920" cy="2199352"/>
          </a:xfrm>
        </p:spPr>
        <p:txBody>
          <a:bodyPr>
            <a:noAutofit/>
          </a:bodyPr>
          <a:lstStyle/>
          <a:p>
            <a:pPr>
              <a:buNone/>
            </a:pPr>
            <a:r>
              <a:rPr lang="en-US" sz="4800" dirty="0" smtClean="0"/>
              <a:t> The </a:t>
            </a:r>
            <a:r>
              <a:rPr lang="en-US" sz="4800" dirty="0" err="1" smtClean="0"/>
              <a:t>froobling</a:t>
            </a:r>
            <a:r>
              <a:rPr lang="en-US" sz="4800" dirty="0" smtClean="0"/>
              <a:t> </a:t>
            </a:r>
            <a:r>
              <a:rPr lang="en-US" sz="4800" b="1" dirty="0" err="1" smtClean="0">
                <a:solidFill>
                  <a:srgbClr val="008000"/>
                </a:solidFill>
              </a:rPr>
              <a:t>greebies</a:t>
            </a:r>
            <a:r>
              <a:rPr lang="en-US" sz="4800" dirty="0" smtClean="0"/>
              <a:t> </a:t>
            </a:r>
            <a:r>
              <a:rPr lang="en-US" sz="4800" dirty="0" err="1" smtClean="0"/>
              <a:t>snorfed</a:t>
            </a:r>
            <a:r>
              <a:rPr lang="en-US" sz="4800" dirty="0" smtClean="0"/>
              <a:t> the </a:t>
            </a:r>
            <a:r>
              <a:rPr lang="en-US" sz="4800" dirty="0" err="1" smtClean="0"/>
              <a:t>granflons</a:t>
            </a:r>
            <a:r>
              <a:rPr lang="en-US" sz="4800" dirty="0" smtClean="0"/>
              <a:t> with </a:t>
            </a:r>
            <a:r>
              <a:rPr lang="en-US" sz="4800" dirty="0" err="1" smtClean="0"/>
              <a:t>libidity</a:t>
            </a:r>
            <a:r>
              <a:rPr lang="en-US" sz="4800" dirty="0" smtClean="0"/>
              <a:t>.</a:t>
            </a:r>
          </a:p>
          <a:p>
            <a:pPr>
              <a:buNone/>
            </a:pPr>
            <a:endParaRPr lang="en-US" sz="4800" dirty="0" smtClean="0"/>
          </a:p>
          <a:p>
            <a:pPr>
              <a:buNone/>
            </a:pPr>
            <a:endParaRPr lang="en-US" sz="4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71798" y="14599"/>
            <a:ext cx="8229600" cy="1143000"/>
          </a:xfrm>
        </p:spPr>
        <p:txBody>
          <a:bodyPr>
            <a:normAutofit/>
          </a:bodyPr>
          <a:lstStyle/>
          <a:p>
            <a:pPr algn="ctr"/>
            <a:r>
              <a:rPr lang="en-US" dirty="0" smtClean="0"/>
              <a:t>Nonsense Sentences </a:t>
            </a:r>
            <a:endParaRPr lang="en-US" dirty="0"/>
          </a:p>
        </p:txBody>
      </p:sp>
      <p:sp>
        <p:nvSpPr>
          <p:cNvPr id="3" name="Content Placeholder 2"/>
          <p:cNvSpPr>
            <a:spLocks noGrp="1"/>
          </p:cNvSpPr>
          <p:nvPr>
            <p:ph idx="1"/>
          </p:nvPr>
        </p:nvSpPr>
        <p:spPr>
          <a:xfrm>
            <a:off x="301752" y="1970899"/>
            <a:ext cx="8503920" cy="2199352"/>
          </a:xfrm>
        </p:spPr>
        <p:txBody>
          <a:bodyPr>
            <a:noAutofit/>
          </a:bodyPr>
          <a:lstStyle/>
          <a:p>
            <a:pPr>
              <a:buNone/>
            </a:pPr>
            <a:r>
              <a:rPr lang="en-US" sz="4800" dirty="0" smtClean="0"/>
              <a:t> The </a:t>
            </a:r>
            <a:r>
              <a:rPr lang="en-US" sz="4800" dirty="0" err="1" smtClean="0"/>
              <a:t>froobling</a:t>
            </a:r>
            <a:r>
              <a:rPr lang="en-US" sz="4800" dirty="0" smtClean="0"/>
              <a:t> </a:t>
            </a:r>
            <a:r>
              <a:rPr lang="en-US" sz="4800" b="1" dirty="0" err="1" smtClean="0">
                <a:solidFill>
                  <a:srgbClr val="008000"/>
                </a:solidFill>
              </a:rPr>
              <a:t>greebies</a:t>
            </a:r>
            <a:r>
              <a:rPr lang="en-US" sz="4800" dirty="0" smtClean="0"/>
              <a:t> </a:t>
            </a:r>
            <a:r>
              <a:rPr lang="en-US" sz="4800" dirty="0" err="1" smtClean="0"/>
              <a:t>snorfed</a:t>
            </a:r>
            <a:r>
              <a:rPr lang="en-US" sz="4800" dirty="0" smtClean="0"/>
              <a:t> the </a:t>
            </a:r>
            <a:r>
              <a:rPr lang="en-US" sz="4800" b="1" dirty="0" err="1" smtClean="0">
                <a:solidFill>
                  <a:srgbClr val="008000"/>
                </a:solidFill>
              </a:rPr>
              <a:t>granflons</a:t>
            </a:r>
            <a:r>
              <a:rPr lang="en-US" sz="4800" dirty="0" smtClean="0"/>
              <a:t> with </a:t>
            </a:r>
            <a:r>
              <a:rPr lang="en-US" sz="4800" dirty="0" err="1" smtClean="0"/>
              <a:t>libidity</a:t>
            </a:r>
            <a:r>
              <a:rPr lang="en-US" sz="4800" dirty="0" smtClean="0"/>
              <a:t>.</a:t>
            </a:r>
          </a:p>
          <a:p>
            <a:pPr>
              <a:buNone/>
            </a:pPr>
            <a:endParaRPr lang="en-US" sz="4800" dirty="0" smtClean="0"/>
          </a:p>
          <a:p>
            <a:pPr>
              <a:buNone/>
            </a:pPr>
            <a:endParaRPr lang="en-US" sz="4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71798" y="14599"/>
            <a:ext cx="8229600" cy="1143000"/>
          </a:xfrm>
        </p:spPr>
        <p:txBody>
          <a:bodyPr>
            <a:normAutofit/>
          </a:bodyPr>
          <a:lstStyle/>
          <a:p>
            <a:pPr algn="ctr"/>
            <a:r>
              <a:rPr lang="en-US" dirty="0" smtClean="0"/>
              <a:t>Nonsense Sentences </a:t>
            </a:r>
            <a:endParaRPr lang="en-US" dirty="0"/>
          </a:p>
        </p:txBody>
      </p:sp>
      <p:sp>
        <p:nvSpPr>
          <p:cNvPr id="3" name="Content Placeholder 2"/>
          <p:cNvSpPr>
            <a:spLocks noGrp="1"/>
          </p:cNvSpPr>
          <p:nvPr>
            <p:ph idx="1"/>
          </p:nvPr>
        </p:nvSpPr>
        <p:spPr>
          <a:xfrm>
            <a:off x="301752" y="1970899"/>
            <a:ext cx="8503920" cy="2199352"/>
          </a:xfrm>
        </p:spPr>
        <p:txBody>
          <a:bodyPr>
            <a:noAutofit/>
          </a:bodyPr>
          <a:lstStyle/>
          <a:p>
            <a:pPr>
              <a:buNone/>
            </a:pPr>
            <a:r>
              <a:rPr lang="en-US" sz="4800" dirty="0" smtClean="0"/>
              <a:t> The </a:t>
            </a:r>
            <a:r>
              <a:rPr lang="en-US" sz="4800" dirty="0" err="1" smtClean="0"/>
              <a:t>froobling</a:t>
            </a:r>
            <a:r>
              <a:rPr lang="en-US" sz="4800" dirty="0" smtClean="0"/>
              <a:t> </a:t>
            </a:r>
            <a:r>
              <a:rPr lang="en-US" sz="4800" b="1" dirty="0" err="1" smtClean="0">
                <a:solidFill>
                  <a:srgbClr val="008000"/>
                </a:solidFill>
              </a:rPr>
              <a:t>greebies</a:t>
            </a:r>
            <a:r>
              <a:rPr lang="en-US" sz="4800" dirty="0" smtClean="0"/>
              <a:t> </a:t>
            </a:r>
            <a:r>
              <a:rPr lang="en-US" sz="4800" dirty="0" err="1" smtClean="0"/>
              <a:t>snorfed</a:t>
            </a:r>
            <a:r>
              <a:rPr lang="en-US" sz="4800" dirty="0" smtClean="0"/>
              <a:t> the </a:t>
            </a:r>
            <a:r>
              <a:rPr lang="en-US" sz="4800" b="1" dirty="0" err="1" smtClean="0">
                <a:solidFill>
                  <a:srgbClr val="008000"/>
                </a:solidFill>
              </a:rPr>
              <a:t>granflons</a:t>
            </a:r>
            <a:r>
              <a:rPr lang="en-US" sz="4800" dirty="0" smtClean="0"/>
              <a:t> with </a:t>
            </a:r>
            <a:r>
              <a:rPr lang="en-US" sz="4800" b="1" dirty="0" err="1" smtClean="0">
                <a:solidFill>
                  <a:srgbClr val="008000"/>
                </a:solidFill>
              </a:rPr>
              <a:t>libidity</a:t>
            </a:r>
            <a:r>
              <a:rPr lang="en-US" sz="4800" dirty="0" smtClean="0"/>
              <a:t>.</a:t>
            </a:r>
          </a:p>
          <a:p>
            <a:pPr>
              <a:buNone/>
            </a:pPr>
            <a:endParaRPr lang="en-US" sz="4800" dirty="0" smtClean="0"/>
          </a:p>
          <a:p>
            <a:pPr>
              <a:buNone/>
            </a:pPr>
            <a:endParaRPr lang="en-US" sz="4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12188</TotalTime>
  <Words>4588</Words>
  <Application>Microsoft Macintosh PowerPoint</Application>
  <PresentationFormat>On-screen Show (4:3)</PresentationFormat>
  <Paragraphs>307</Paragraphs>
  <Slides>36</Slides>
  <Notes>36</Notes>
  <HiddenSlides>0</HiddenSlides>
  <MMClips>0</MMClips>
  <ScaleCrop>false</ScaleCrop>
  <HeadingPairs>
    <vt:vector size="4" baseType="variant">
      <vt:variant>
        <vt:lpstr>Design Template</vt:lpstr>
      </vt:variant>
      <vt:variant>
        <vt:i4>1</vt:i4>
      </vt:variant>
      <vt:variant>
        <vt:lpstr>Slide Titles</vt:lpstr>
      </vt:variant>
      <vt:variant>
        <vt:i4>36</vt:i4>
      </vt:variant>
    </vt:vector>
  </HeadingPairs>
  <TitlesOfParts>
    <vt:vector size="37" baseType="lpstr">
      <vt:lpstr>Office Theme</vt:lpstr>
      <vt:lpstr>Teaching Teachers to Teach Scientifically</vt:lpstr>
      <vt:lpstr>Linguistically-literate Teachers</vt:lpstr>
      <vt:lpstr>A Future Teacher Says:</vt:lpstr>
      <vt:lpstr>Collaborating with Teachers</vt:lpstr>
      <vt:lpstr>Parts of Speech</vt:lpstr>
      <vt:lpstr>Nonsense Sentences </vt:lpstr>
      <vt:lpstr>Nonsense Sentences </vt:lpstr>
      <vt:lpstr>Nonsense Sentences </vt:lpstr>
      <vt:lpstr>Nonsense Sentences </vt:lpstr>
      <vt:lpstr>Nonsense Sentences </vt:lpstr>
      <vt:lpstr>Nonsense Sentences </vt:lpstr>
      <vt:lpstr>Nonsense Sentences </vt:lpstr>
      <vt:lpstr>Noun Wall Chart</vt:lpstr>
      <vt:lpstr>Variation Is Just Data</vt:lpstr>
      <vt:lpstr>Variation Is Just Data</vt:lpstr>
      <vt:lpstr>Variation Is Just Data</vt:lpstr>
      <vt:lpstr>Two Future Teachers Say:</vt:lpstr>
      <vt:lpstr>Linguistic Approach to  Lexical Categories</vt:lpstr>
      <vt:lpstr>Subjects</vt:lpstr>
      <vt:lpstr>Finding Subjects via SAI</vt:lpstr>
      <vt:lpstr>Passive</vt:lpstr>
      <vt:lpstr>Passive in Writing</vt:lpstr>
      <vt:lpstr>Passive Exists in the Writing World</vt:lpstr>
      <vt:lpstr>Thinking Scientifically about Language</vt:lpstr>
      <vt:lpstr>Equalizing Effects</vt:lpstr>
      <vt:lpstr>Student to Teacher</vt:lpstr>
      <vt:lpstr>Student to Student</vt:lpstr>
      <vt:lpstr>A Future Teacher Says:</vt:lpstr>
      <vt:lpstr>Language Variety to Language Variety</vt:lpstr>
      <vt:lpstr>A Future Teacher Says:</vt:lpstr>
      <vt:lpstr>Connecting to Standards</vt:lpstr>
      <vt:lpstr>Language Arts Standards</vt:lpstr>
      <vt:lpstr>Social Studies Standards</vt:lpstr>
      <vt:lpstr>To Sum Up</vt:lpstr>
      <vt:lpstr>Thank you!</vt:lpstr>
      <vt:lpstr>Selected References</vt:lpstr>
    </vt:vector>
  </TitlesOfParts>
  <Company>WWU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Teachers to Teach Scientifically</dc:title>
  <dc:creator>Kristin Denham</dc:creator>
  <cp:lastModifiedBy>Kristin Denham</cp:lastModifiedBy>
  <cp:revision>61</cp:revision>
  <cp:lastPrinted>2012-02-13T23:57:38Z</cp:lastPrinted>
  <dcterms:created xsi:type="dcterms:W3CDTF">2013-12-10T19:34:07Z</dcterms:created>
  <dcterms:modified xsi:type="dcterms:W3CDTF">2013-12-10T19:34:55Z</dcterms:modified>
</cp:coreProperties>
</file>